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61" r:id="rId4"/>
    <p:sldId id="263" r:id="rId5"/>
    <p:sldId id="278" r:id="rId6"/>
    <p:sldId id="259" r:id="rId7"/>
    <p:sldId id="280" r:id="rId8"/>
    <p:sldId id="284" r:id="rId9"/>
    <p:sldId id="270" r:id="rId10"/>
    <p:sldId id="271" r:id="rId11"/>
    <p:sldId id="274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лкмзукув" initials="г" lastIdx="2" clrIdx="0"/>
  <p:cmAuthor id="1" name="Oksana Malyuk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283" autoAdjust="0"/>
  </p:normalViewPr>
  <p:slideViewPr>
    <p:cSldViewPr snapToGrid="0">
      <p:cViewPr>
        <p:scale>
          <a:sx n="109" d="100"/>
          <a:sy n="109" d="100"/>
        </p:scale>
        <p:origin x="-57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-35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687972089203E-2"/>
          <c:y val="0.14659379359312799"/>
          <c:w val="0.87162595506401797"/>
          <c:h val="0.73212550345083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Aбітурієнт</c:v>
                </c:pt>
                <c:pt idx="1">
                  <c:v>Cтудент</c:v>
                </c:pt>
                <c:pt idx="2">
                  <c:v>Cтудент 80lvl</c:v>
                </c:pt>
                <c:pt idx="3">
                  <c:v>Димломник</c:v>
                </c:pt>
                <c:pt idx="4">
                  <c:v>Баклавр</c:v>
                </c:pt>
                <c:pt idx="5">
                  <c:v>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98400"/>
        <c:axId val="245799936"/>
      </c:barChart>
      <c:catAx>
        <c:axId val="2457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799936"/>
        <c:crosses val="autoZero"/>
        <c:auto val="1"/>
        <c:lblAlgn val="ctr"/>
        <c:lblOffset val="100"/>
        <c:noMultiLvlLbl val="0"/>
      </c:catAx>
      <c:valAx>
        <c:axId val="24579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457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0T20:08:05.623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5T13:12:06.1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0.04058</cdr:x>
      <cdr:y>0.07443</cdr:y>
    </cdr:from>
    <cdr:to>
      <cdr:x>0.91083</cdr:x>
      <cdr:y>0.69134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461322" y="439016"/>
          <a:ext cx="9893208" cy="3638709"/>
        </a:xfrm>
        <a:prstGeom xmlns:a="http://schemas.openxmlformats.org/drawingml/2006/main" prst="straightConnector1">
          <a:avLst/>
        </a:prstGeom>
        <a:ln xmlns:a="http://schemas.openxmlformats.org/drawingml/2006/main" w="38100">
          <a:headEnd type="diamond" w="med" len="med"/>
          <a:tailEnd type="triangl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0.62209</cdr:x>
      <cdr:y>0.06943</cdr:y>
    </cdr:from>
    <cdr:to>
      <cdr:x>0.71552</cdr:x>
      <cdr:y>0.34498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72003" y="409511"/>
          <a:ext cx="1062133" cy="16252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0.77337</cdr:x>
      <cdr:y>0</cdr:y>
    </cdr:from>
    <cdr:to>
      <cdr:x>0.86518</cdr:x>
      <cdr:y>0.26956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8791823" y="-388757"/>
          <a:ext cx="1043716" cy="15899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0.05583</cdr:x>
      <cdr:y>0.61592</cdr:y>
    </cdr:from>
    <cdr:to>
      <cdr:x>0.14043</cdr:x>
      <cdr:y>0.77842</cdr:y>
    </cdr:to>
    <cdr:pic>
      <cdr:nvPicPr>
        <cdr:cNvPr id="6" name="Picture 2" descr="Пов’язане зображення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4743" y="3632887"/>
          <a:ext cx="961670" cy="95846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0.19517</cdr:x>
      <cdr:y>0.489</cdr:y>
    </cdr:from>
    <cdr:to>
      <cdr:x>0.26832</cdr:x>
      <cdr:y>0.65958</cdr:y>
    </cdr:to>
    <cdr:pic>
      <cdr:nvPicPr>
        <cdr:cNvPr id="7" name="Picture 4" descr="Результат пошуку зображень за запитом &quot;человечек&quot;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18767" y="2884266"/>
          <a:ext cx="831585" cy="100613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1899-4821-4EC8-859A-26D7E0A6348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0C1A-747F-4518-B5C1-5F28836B8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Шановн</a:t>
            </a:r>
            <a:r>
              <a:rPr lang="uk-UA" dirty="0" smtClean="0"/>
              <a:t>і  учні (батьки,</a:t>
            </a:r>
            <a:r>
              <a:rPr lang="uk-UA" baseline="0" dirty="0" smtClean="0"/>
              <a:t> присутні.....)</a:t>
            </a:r>
            <a:r>
              <a:rPr lang="uk-UA" dirty="0" smtClean="0"/>
              <a:t>,</a:t>
            </a:r>
            <a:r>
              <a:rPr lang="uk-UA" baseline="0" dirty="0" smtClean="0"/>
              <a:t> хочу презентувати вам спеціальність ПіТ та БіД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7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Ми працюємо над цим денно і </a:t>
            </a:r>
            <a:r>
              <a:rPr lang="uk-UA" dirty="0" err="1" smtClean="0"/>
              <a:t>нощно</a:t>
            </a:r>
            <a:r>
              <a:rPr lang="uk-UA" dirty="0" smtClean="0"/>
              <a:t>. Ми</a:t>
            </a:r>
            <a:r>
              <a:rPr lang="uk-UA" baseline="0" dirty="0" smtClean="0"/>
              <a:t> працюємо з вашими майбутніми роботодавцями. Ми надаємо можливостей паралельного навчання в </a:t>
            </a:r>
            <a:r>
              <a:rPr lang="uk-UA" baseline="0" dirty="0" err="1" smtClean="0"/>
              <a:t>европейських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вищах</a:t>
            </a:r>
            <a:r>
              <a:rPr lang="uk-UA" baseline="0" dirty="0" smtClean="0"/>
              <a:t>, зокрема в Німеччині та Польщі. Наші студенти беруть участь і перемагають у конкурсах та олімпіадах. Тут серед нас присутні наші випускники, на яких ми покладаємо великі надії.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38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Щоб не бути голослівними прошу вас звернути увагу на видатних випускників нашої кафедри, що знайшли себе в різних сферах діяльності.</a:t>
            </a:r>
            <a:r>
              <a:rPr lang="uk-UA" baseline="0" dirty="0" smtClean="0"/>
              <a:t> </a:t>
            </a:r>
            <a:r>
              <a:rPr lang="uk-UA" dirty="0" smtClean="0"/>
              <a:t>Це…</a:t>
            </a:r>
            <a:r>
              <a:rPr lang="uk-UA" dirty="0" err="1" smtClean="0"/>
              <a:t>Яколіна</a:t>
            </a:r>
            <a:r>
              <a:rPr lang="uk-UA" dirty="0" smtClean="0"/>
              <a:t> Олена Володимирівна, </a:t>
            </a:r>
            <a:r>
              <a:rPr lang="uk-UA" dirty="0" err="1" smtClean="0"/>
              <a:t>Млинарич</a:t>
            </a:r>
            <a:r>
              <a:rPr lang="uk-UA" dirty="0" smtClean="0"/>
              <a:t> Лілія </a:t>
            </a:r>
            <a:r>
              <a:rPr lang="uk-UA" dirty="0" err="1" smtClean="0"/>
              <a:t>Вікторіна</a:t>
            </a:r>
            <a:r>
              <a:rPr lang="uk-UA" dirty="0" smtClean="0"/>
              <a:t>, </a:t>
            </a:r>
            <a:r>
              <a:rPr lang="uk-UA" dirty="0" err="1" smtClean="0"/>
              <a:t>Сиченко</a:t>
            </a:r>
            <a:r>
              <a:rPr lang="uk-UA" baseline="0" dirty="0" smtClean="0"/>
              <a:t> Віктор Володимирович, </a:t>
            </a:r>
            <a:r>
              <a:rPr lang="uk-UA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Ігнашкін</a:t>
            </a:r>
            <a:r>
              <a:rPr lang="uk-U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Валерій Олександрович</a:t>
            </a:r>
            <a:r>
              <a:rPr lang="uk-UA" b="0" dirty="0" smtClean="0"/>
              <a:t> </a:t>
            </a:r>
          </a:p>
          <a:p>
            <a:r>
              <a:rPr lang="uk-UA" dirty="0" smtClean="0"/>
              <a:t>Багато інших успішних та відомих людей навчались з нами, проте маю надію, що найвидатнішими станете саме ви!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err="1" smtClean="0"/>
              <a:t>Наостанок</a:t>
            </a:r>
            <a:r>
              <a:rPr lang="uk-UA" dirty="0" smtClean="0"/>
              <a:t> нагадаю вам,</a:t>
            </a:r>
            <a:r>
              <a:rPr lang="uk-UA" baseline="0" dirty="0" smtClean="0"/>
              <a:t> що спеціальність «підприємництво, торгівля та біржова справа» за новим переліком спеціальностей віднесено до галузі знань «управління та адміністрування» поруч з нами є … ой а де ж 076? А вона тут. То я дуже сподіваюсь, що сьогодні ви замислитесь над тим, чи є в вашому серці місце для ПіТ та БіД і врешті решт вирішите, що вашою мрією на близьке майбутнє є навчатись за цією спеціальністю з 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3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uk-UA" altLang="ru-RU" sz="1200" dirty="0" smtClean="0"/>
              <a:t>Чому обрати </a:t>
            </a:r>
            <a:r>
              <a:rPr lang="uk-UA" altLang="ru-RU" sz="1200" dirty="0" err="1" smtClean="0"/>
              <a:t>НМетАУ</a:t>
            </a:r>
            <a:r>
              <a:rPr lang="uk-UA" altLang="ru-RU" sz="1200" dirty="0" smtClean="0"/>
              <a:t>?  Три</a:t>
            </a:r>
            <a:r>
              <a:rPr lang="uk-UA" altLang="ru-RU" sz="1200" baseline="0" dirty="0" smtClean="0"/>
              <a:t> ЗА. 1. Ми досвідчені фахівці. На ринку освіти вже більше 80 років. 2. П’ять років навчання з нами стануть не тільки запорукою вашого професіоналізму, але й яскравою частиною Вашого життя. 3. Навчання у нас-економічно доцільна інвестиція! Ціни на навчання у нас найпривабливіші серед усіх </a:t>
            </a:r>
            <a:r>
              <a:rPr lang="uk-UA" altLang="ru-RU" sz="1200" baseline="0" dirty="0" err="1" smtClean="0"/>
              <a:t>вищів</a:t>
            </a:r>
            <a:r>
              <a:rPr lang="uk-UA" altLang="ru-RU" sz="1200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8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Зауважу, що ми пропонуємо повний цикл освіти.  </a:t>
            </a:r>
            <a:r>
              <a:rPr lang="uk-UA" baseline="0" dirty="0" smtClean="0"/>
              <a:t>Зараз ви абітурієнти в роздумах про майбутнє. Ми запрошуємо вас стати нашими студентами. Звісно на початку ви будете новачками,  але я вас запевняю за рік-два Ви станете студентом 80 </a:t>
            </a:r>
            <a:r>
              <a:rPr lang="uk-UA" baseline="0" dirty="0" err="1" smtClean="0"/>
              <a:t>левела</a:t>
            </a:r>
            <a:r>
              <a:rPr lang="uk-UA" baseline="0" dirty="0" smtClean="0"/>
              <a:t>. Ви будете знати про всі організаційні особливості навчання і з легкістю засвоюватиме нові знання, набуватиме досвіду і практичних навичок. Заключним етапом навчання є </a:t>
            </a:r>
            <a:r>
              <a:rPr lang="uk-UA" baseline="0" dirty="0" err="1" smtClean="0"/>
              <a:t>дипломування</a:t>
            </a:r>
            <a:r>
              <a:rPr lang="uk-UA" baseline="0" dirty="0" smtClean="0"/>
              <a:t>. Ви потрапите на справжнє підприємство, а можливо в банк чи іншу установу, побачите наживо, як працюють підприємці та економісти. Підготуєте випускну роботу та успішно захистите її і.. Ви вже бакалавр. Звісно, ви не зможете зупинитись і побажаєте отримати рівень магістра! Наша кафедра дасть вам таку можливість, вам не потрібно буде шукати інший </a:t>
            </a:r>
            <a:r>
              <a:rPr lang="uk-UA" baseline="0" dirty="0" err="1" smtClean="0"/>
              <a:t>вищ</a:t>
            </a:r>
            <a:r>
              <a:rPr lang="uk-UA" baseline="0" dirty="0" smtClean="0"/>
              <a:t>, то ваше бажання вкупі з нашими можливостями дасть вам такий шанс. А </a:t>
            </a:r>
            <a:r>
              <a:rPr lang="uk-UA" baseline="0" dirty="0" err="1" smtClean="0"/>
              <a:t>найнаполегливіші</a:t>
            </a:r>
            <a:r>
              <a:rPr lang="uk-UA" baseline="0" dirty="0" smtClean="0"/>
              <a:t> продовжать навчання в аспірантурі і стануть докторами філософії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9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Щоб стати професіоналом звісно потрібна сумлінна праця та натхненне навчання. Тут представлена лише частина тих дисциплін, які ви будете вивчати. Ми</a:t>
            </a:r>
            <a:r>
              <a:rPr lang="uk-UA" baseline="0" dirty="0" smtClean="0"/>
              <a:t> постійно працюємо над тим, щоб наповнення навчальних планів відповідало сучасним потребам та вимогам роботодавців. Ми навчаємо вас і навчаємось разом з вами!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6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Освіта, набута з нами, дозволить отримати компетентності,</a:t>
            </a:r>
            <a:r>
              <a:rPr lang="uk-UA" baseline="0" dirty="0" smtClean="0"/>
              <a:t> затребувані на ринку! Ви зможете…  щоб працювати на виробничих і торгових підприємствах, біржах, консалтингових фірмах, стати власником бізнесу або маркетологом. І це ще не все!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5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Саме</a:t>
            </a:r>
            <a:r>
              <a:rPr lang="uk-UA" baseline="0" dirty="0" smtClean="0"/>
              <a:t> так буде на вас дивитись </a:t>
            </a:r>
            <a:r>
              <a:rPr lang="uk-UA" baseline="0" dirty="0" err="1" smtClean="0"/>
              <a:t>рекрутер</a:t>
            </a:r>
            <a:r>
              <a:rPr lang="uk-UA" baseline="0" dirty="0" smtClean="0"/>
              <a:t>, коли ви йому скажете про те, що…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9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dirty="0" smtClean="0"/>
              <a:t>Передивляючись чинний Класифікатор професій,</a:t>
            </a:r>
            <a:r>
              <a:rPr lang="uk-UA" sz="1200" b="0" i="0" baseline="0" dirty="0" smtClean="0"/>
              <a:t> згадується анекдот: </a:t>
            </a:r>
            <a:r>
              <a:rPr lang="uk-UA" sz="1200" b="0" i="0" dirty="0" smtClean="0"/>
              <a:t>Карл Маркс був просто економіст, а тьотя Сара – головний економіст!! Ким будете Ви – обирайте самі!</a:t>
            </a:r>
            <a:br>
              <a:rPr lang="uk-UA" sz="1200" b="0" i="0" dirty="0" smtClean="0"/>
            </a:b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9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 завершенні навчання Ви отримаєте диплом європейського зразка</a:t>
            </a:r>
            <a:r>
              <a:rPr lang="uk-UA" baseline="0" dirty="0" smtClean="0"/>
              <a:t> двома мовами і зможете впевнено себе почувати на ринку праці будь-якої країни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1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Звісно високий якісний рівень навчання забезпечують досвідчені та професійні викладачі й науковці, </a:t>
            </a:r>
            <a:r>
              <a:rPr lang="uk-UA" baseline="0" dirty="0" smtClean="0"/>
              <a:t>кандидати наук та доценти за всебічної підтримки наших душевних лаборантів та під пильним керівництвом завідувача кафедри - доктора наук і професора Довбні С.Б.</a:t>
            </a:r>
          </a:p>
          <a:p>
            <a:r>
              <a:rPr lang="ru-RU" dirty="0" err="1" smtClean="0"/>
              <a:t>Біл</a:t>
            </a:r>
            <a:r>
              <a:rPr lang="ru-RU" dirty="0" smtClean="0"/>
              <a:t> Гейтс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промовив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«для </a:t>
            </a:r>
            <a:r>
              <a:rPr lang="ru-RU" dirty="0" err="1" smtClean="0"/>
              <a:t>залучення</a:t>
            </a:r>
            <a:r>
              <a:rPr lang="ru-RU" dirty="0" smtClean="0"/>
              <a:t> та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розумних</a:t>
            </a:r>
            <a:r>
              <a:rPr lang="ru-RU" dirty="0" smtClean="0"/>
              <a:t> людей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розумними</a:t>
            </a:r>
            <a:r>
              <a:rPr lang="ru-RU" dirty="0" smtClean="0"/>
              <a:t> людьми». </a:t>
            </a:r>
            <a:r>
              <a:rPr lang="ru-RU" dirty="0" err="1" smtClean="0"/>
              <a:t>Тож</a:t>
            </a:r>
            <a:r>
              <a:rPr lang="ru-RU" baseline="0" dirty="0" smtClean="0"/>
              <a:t> у вас буде </a:t>
            </a:r>
            <a:r>
              <a:rPr lang="ru-RU" baseline="0" dirty="0" err="1" smtClean="0"/>
              <a:t>така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можливість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спілкування</a:t>
            </a:r>
            <a:r>
              <a:rPr lang="ru-RU" baseline="0" dirty="0" smtClean="0"/>
              <a:t>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0C1A-747F-4518-B5C1-5F28836B868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0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9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3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3000">
                <a:schemeClr val="accent1">
                  <a:lumMod val="40000"/>
                  <a:lumOff val="60000"/>
                </a:schemeClr>
              </a:gs>
              <a:gs pos="21001">
                <a:schemeClr val="accent1">
                  <a:lumMod val="40000"/>
                  <a:lumOff val="60000"/>
                </a:schemeClr>
              </a:gs>
              <a:gs pos="63000">
                <a:schemeClr val="accent1">
                  <a:lumMod val="20000"/>
                  <a:lumOff val="80000"/>
                </a:schemeClr>
              </a:gs>
              <a:gs pos="67000">
                <a:schemeClr val="accent1">
                  <a:lumMod val="60000"/>
                  <a:lumOff val="40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  <a:gs pos="82001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527051" y="6453189"/>
            <a:ext cx="287866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sz="1400" i="1"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3600452" y="6453189"/>
            <a:ext cx="4895849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455084" y="6572250"/>
            <a:ext cx="11590867" cy="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Line 20"/>
          <p:cNvSpPr>
            <a:spLocks noChangeShapeType="1"/>
          </p:cNvSpPr>
          <p:nvPr userDrawn="1"/>
        </p:nvSpPr>
        <p:spPr bwMode="auto">
          <a:xfrm>
            <a:off x="11760200" y="2062163"/>
            <a:ext cx="0" cy="472440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 useBgFill="1">
        <p:nvSpPr>
          <p:cNvPr id="9" name="Oval 21"/>
          <p:cNvSpPr>
            <a:spLocks noChangeArrowheads="1"/>
          </p:cNvSpPr>
          <p:nvPr userDrawn="1"/>
        </p:nvSpPr>
        <p:spPr bwMode="auto">
          <a:xfrm>
            <a:off x="11567585" y="6427789"/>
            <a:ext cx="385233" cy="287337"/>
          </a:xfrm>
          <a:prstGeom prst="ellipse">
            <a:avLst/>
          </a:prstGeom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rot="5400000">
            <a:off x="560653" y="606161"/>
            <a:ext cx="785812" cy="211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1423651" y="6440489"/>
            <a:ext cx="768349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5F572B19-490F-4F91-981F-2BE74659CC78}" type="slidenum">
              <a:rPr lang="ru-RU" altLang="ru-RU" sz="1200"/>
              <a:pPr algn="ctr" eaLnBrk="1" hangingPunct="1">
                <a:spcBef>
                  <a:spcPct val="50000"/>
                </a:spcBef>
              </a:pPr>
              <a:t>‹#›</a:t>
            </a:fld>
            <a:endParaRPr lang="ru-RU" altLang="ru-RU" sz="1200"/>
          </a:p>
        </p:txBody>
      </p:sp>
      <p:sp>
        <p:nvSpPr>
          <p:cNvPr id="14" name="Line 52"/>
          <p:cNvSpPr>
            <a:spLocks noChangeShapeType="1"/>
          </p:cNvSpPr>
          <p:nvPr userDrawn="1"/>
        </p:nvSpPr>
        <p:spPr bwMode="auto">
          <a:xfrm>
            <a:off x="190501" y="692150"/>
            <a:ext cx="11952817" cy="0"/>
          </a:xfrm>
          <a:prstGeom prst="line">
            <a:avLst/>
          </a:prstGeom>
          <a:noFill/>
          <a:ln w="222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5" name="Picture 9" descr="герб КЭП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5317" y="111125"/>
            <a:ext cx="1778000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52465" y="119044"/>
            <a:ext cx="1047757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666752" y="6572250"/>
            <a:ext cx="10763249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 i="1">
                <a:latin typeface="+mn-lt"/>
                <a:cs typeface="+mn-cs"/>
              </a:defRPr>
            </a:lvl1pPr>
            <a:lvl2pPr lvl="1">
              <a:defRPr sz="1100" i="1"/>
            </a:lvl2pPr>
          </a:lstStyle>
          <a:p>
            <a:pPr>
              <a:defRPr/>
            </a:pPr>
            <a:r>
              <a:rPr lang="ru-RU"/>
              <a:t>Кафедра економіки промисловості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1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2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5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3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0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7892-2B3F-4976-84FB-EF4034D97F6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AEAF-21DF-4F6D-AED7-ECBF141622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jp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095" y="0"/>
            <a:ext cx="5207817" cy="3325644"/>
          </a:xfrm>
          <a:prstGeom prst="rect">
            <a:avLst/>
          </a:prstGeom>
          <a:solidFill>
            <a:srgbClr val="FF3300">
              <a:alpha val="36000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-167780" y="4151241"/>
            <a:ext cx="11239434" cy="1816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100" b="1" dirty="0" smtClean="0"/>
              <a:t>     Кафедра економіки та підприємництва ім. Т.Г. </a:t>
            </a:r>
            <a:r>
              <a:rPr lang="uk-UA" sz="4100" b="1" dirty="0" err="1" smtClean="0"/>
              <a:t>Беня</a:t>
            </a:r>
            <a:endParaRPr lang="uk-UA" sz="4100" b="1" dirty="0" smtClean="0"/>
          </a:p>
          <a:p>
            <a:endParaRPr lang="uk-UA" sz="3600" b="1" dirty="0" smtClean="0"/>
          </a:p>
          <a:p>
            <a:r>
              <a:rPr lang="uk-UA" sz="3600" b="1" dirty="0" smtClean="0"/>
              <a:t>Національна металургійна академія України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9264" y="61693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/>
              <a:t>П</a:t>
            </a:r>
            <a:r>
              <a:rPr lang="uk-UA" sz="5400" b="1" dirty="0"/>
              <a:t>ідприємництво, </a:t>
            </a:r>
            <a:br>
              <a:rPr lang="uk-UA" sz="5400" b="1" dirty="0"/>
            </a:br>
            <a:r>
              <a:rPr lang="uk-UA" sz="5400" b="1" dirty="0"/>
              <a:t>торгівля та біржова діяльність</a:t>
            </a:r>
            <a:br>
              <a:rPr lang="uk-UA" sz="5400" b="1" dirty="0"/>
            </a:br>
            <a:r>
              <a:rPr lang="uk-UA" sz="5400" b="1" dirty="0"/>
              <a:t>(ПіТ та БіД)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43314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6375" y="106350"/>
            <a:ext cx="10515600" cy="724412"/>
          </a:xfrm>
        </p:spPr>
        <p:txBody>
          <a:bodyPr>
            <a:normAutofit/>
          </a:bodyPr>
          <a:lstStyle/>
          <a:p>
            <a:pPr algn="ctr"/>
            <a:r>
              <a:rPr lang="uk-UA" b="1" smtClean="0"/>
              <a:t>Наша теперішня і майбутня гордість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54" y="1788023"/>
            <a:ext cx="3527316" cy="3527316"/>
          </a:xfrm>
          <a:prstGeom prst="rect">
            <a:avLst/>
          </a:prstGeom>
        </p:spPr>
      </p:pic>
      <p:pic>
        <p:nvPicPr>
          <p:cNvPr id="5" name="Изображение 4" descr="IMG-89c9d381f2977bdbb7d218667bcd55e2-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10" y="890566"/>
            <a:ext cx="1996135" cy="1497101"/>
          </a:xfrm>
          <a:prstGeom prst="rect">
            <a:avLst/>
          </a:prstGeom>
        </p:spPr>
      </p:pic>
      <p:pic>
        <p:nvPicPr>
          <p:cNvPr id="6" name="Изображение 3" descr="IMG-52f400beae111b7bcdc5ecab4fa4192e-V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45" y="461607"/>
            <a:ext cx="1889779" cy="1417334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9871045" y="1878941"/>
            <a:ext cx="232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uk-UA" b="1" dirty="0" smtClean="0">
                <a:latin typeface="+mn-lt"/>
                <a:cs typeface="+mn-cs"/>
              </a:rPr>
              <a:t>Семенов О.</a:t>
            </a:r>
          </a:p>
          <a:p>
            <a:pPr eaLnBrk="1" hangingPunct="1"/>
            <a:r>
              <a:rPr lang="uk-UA" dirty="0" smtClean="0">
                <a:latin typeface="+mn-lt"/>
                <a:cs typeface="+mn-cs"/>
              </a:rPr>
              <a:t>на навчанні в Німеччині за програмою DAAD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544" y="5963282"/>
            <a:ext cx="267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Зустріч в рамках проекту </a:t>
            </a:r>
          </a:p>
          <a:p>
            <a:r>
              <a:rPr lang="uk-UA" dirty="0" smtClean="0"/>
              <a:t>«Кар'єра в ПриватБанку»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722" y="4258292"/>
            <a:ext cx="3172822" cy="22848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4253" y="5219070"/>
            <a:ext cx="18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Випускники 2016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2735" y="3559272"/>
            <a:ext cx="2052923" cy="2493819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10062133" y="4387838"/>
            <a:ext cx="2129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uk-UA" b="1" dirty="0" smtClean="0">
                <a:latin typeface="+mn-lt"/>
                <a:cs typeface="+mn-cs"/>
              </a:rPr>
              <a:t>Сорокіна І.</a:t>
            </a:r>
          </a:p>
          <a:p>
            <a:pPr eaLnBrk="1" hangingPunct="1"/>
            <a:r>
              <a:rPr lang="uk-UA" dirty="0" smtClean="0">
                <a:latin typeface="+mn-lt"/>
                <a:cs typeface="+mn-cs"/>
              </a:rPr>
              <a:t>Переможниця конкурсу </a:t>
            </a:r>
            <a:r>
              <a:rPr lang="ru-RU" dirty="0" smtClean="0">
                <a:latin typeface="+mn-lt"/>
                <a:cs typeface="+mn-cs"/>
              </a:rPr>
              <a:t>«</a:t>
            </a:r>
            <a:r>
              <a:rPr lang="uk-UA" dirty="0" smtClean="0">
                <a:latin typeface="+mn-lt"/>
                <a:cs typeface="+mn-cs"/>
              </a:rPr>
              <a:t>Ін</a:t>
            </a:r>
            <a:r>
              <a:rPr lang="ru-RU" dirty="0" err="1" smtClean="0">
                <a:latin typeface="+mn-lt"/>
                <a:cs typeface="+mn-cs"/>
              </a:rPr>
              <a:t>телект-творчість</a:t>
            </a:r>
            <a:r>
              <a:rPr lang="ru-RU" dirty="0" smtClean="0">
                <a:latin typeface="+mn-lt"/>
                <a:cs typeface="+mn-cs"/>
              </a:rPr>
              <a:t> - </a:t>
            </a:r>
            <a:r>
              <a:rPr lang="ru-RU" dirty="0" err="1" smtClean="0">
                <a:latin typeface="+mn-lt"/>
                <a:cs typeface="+mn-cs"/>
              </a:rPr>
              <a:t>успіх</a:t>
            </a:r>
            <a:r>
              <a:rPr lang="ru-RU" dirty="0" smtClean="0">
                <a:latin typeface="+mn-lt"/>
                <a:cs typeface="+mn-cs"/>
              </a:rPr>
              <a:t>»</a:t>
            </a:r>
            <a:endParaRPr lang="uk-UA" b="1" dirty="0"/>
          </a:p>
          <a:p>
            <a:pPr eaLnBrk="1" hangingPunct="1"/>
            <a:endParaRPr lang="uk-UA" dirty="0"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" y="1151456"/>
            <a:ext cx="2298028" cy="1669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37" y="830762"/>
            <a:ext cx="1765645" cy="2647640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411053" y="2469914"/>
            <a:ext cx="2101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uk-UA" b="1" dirty="0" err="1" smtClean="0">
                <a:latin typeface="+mn-lt"/>
                <a:cs typeface="+mn-cs"/>
              </a:rPr>
              <a:t>Копитько</a:t>
            </a:r>
            <a:r>
              <a:rPr lang="uk-UA" b="1" dirty="0" smtClean="0">
                <a:latin typeface="+mn-lt"/>
                <a:cs typeface="+mn-cs"/>
              </a:rPr>
              <a:t> А.</a:t>
            </a:r>
          </a:p>
          <a:p>
            <a:pPr eaLnBrk="1" hangingPunct="1"/>
            <a:r>
              <a:rPr lang="uk-UA" sz="1600" dirty="0" smtClean="0">
                <a:latin typeface="+mn-lt"/>
                <a:cs typeface="+mn-cs"/>
              </a:rPr>
              <a:t>багаторазовий переможець змагань з легкої атлетики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77084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170711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995" y="88952"/>
            <a:ext cx="7124284" cy="771787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Видатні випускники кафедри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193" y="1405256"/>
            <a:ext cx="4165620" cy="4994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4268" y="709363"/>
            <a:ext cx="1614106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smtClean="0">
                <a:solidFill>
                  <a:srgbClr val="0000FF"/>
                </a:solidFill>
              </a:rPr>
              <a:t>Пономаренко Р.В.</a:t>
            </a: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dirty="0" smtClean="0"/>
              <a:t>Фінансовий директор і головний бухгалтер </a:t>
            </a: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dirty="0" smtClean="0"/>
              <a:t>ПАТ «НЗФ»</a:t>
            </a:r>
            <a:endParaRPr lang="uk-UA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67674" y="4311418"/>
            <a:ext cx="146944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err="1">
                <a:solidFill>
                  <a:srgbClr val="0000FF"/>
                </a:solidFill>
              </a:rPr>
              <a:t>Млинарич</a:t>
            </a:r>
            <a:r>
              <a:rPr lang="uk-UA" sz="1400" b="1" dirty="0">
                <a:solidFill>
                  <a:srgbClr val="0000FF"/>
                </a:solidFill>
              </a:rPr>
              <a:t> Л.В. </a:t>
            </a:r>
            <a:r>
              <a:rPr lang="uk-UA" sz="1400" dirty="0" smtClean="0"/>
              <a:t>Президент </a:t>
            </a:r>
            <a:r>
              <a:rPr lang="en-US" sz="1400" dirty="0" err="1" smtClean="0"/>
              <a:t>Koktebel</a:t>
            </a:r>
            <a:r>
              <a:rPr lang="en-US" sz="1400" dirty="0" smtClean="0"/>
              <a:t> Jazz Festival</a:t>
            </a:r>
            <a:endParaRPr lang="uk-UA" sz="1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824483" y="709363"/>
            <a:ext cx="1066629" cy="1606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3812908" y="859706"/>
            <a:ext cx="428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 багато інших успішних та відомих людей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44" y="387627"/>
            <a:ext cx="1347463" cy="1493135"/>
          </a:xfrm>
          <a:prstGeom prst="rect">
            <a:avLst/>
          </a:prstGeom>
        </p:spPr>
      </p:pic>
      <p:pic>
        <p:nvPicPr>
          <p:cNvPr id="1027" name="Picture 3" descr="гороховский олег владимирови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4" y="2018995"/>
            <a:ext cx="1177708" cy="172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67219" y="2213995"/>
            <a:ext cx="195376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err="1" smtClean="0">
                <a:solidFill>
                  <a:srgbClr val="0000FF"/>
                </a:solidFill>
              </a:rPr>
              <a:t>Гороховський</a:t>
            </a:r>
            <a:r>
              <a:rPr lang="uk-UA" sz="1400" b="1" dirty="0" smtClean="0">
                <a:solidFill>
                  <a:srgbClr val="0000FF"/>
                </a:solidFill>
              </a:rPr>
              <a:t> О.В. </a:t>
            </a:r>
            <a:r>
              <a:rPr lang="en-US" sz="1400" dirty="0" err="1" smtClean="0"/>
              <a:t>Frontman</a:t>
            </a:r>
            <a:r>
              <a:rPr lang="en-US" sz="1400" dirty="0" smtClean="0"/>
              <a:t> </a:t>
            </a:r>
            <a:r>
              <a:rPr lang="uk-UA" sz="1400" dirty="0" smtClean="0"/>
              <a:t>в </a:t>
            </a:r>
            <a:r>
              <a:rPr lang="en-US" sz="1400" dirty="0" smtClean="0"/>
              <a:t>Fintech Band</a:t>
            </a:r>
            <a:endParaRPr lang="uk-UA" sz="1400" dirty="0"/>
          </a:p>
        </p:txBody>
      </p:sp>
      <p:pic>
        <p:nvPicPr>
          <p:cNvPr id="1028" name="Picture 4" descr="Яколина Елена Анатольев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21" y="4937406"/>
            <a:ext cx="1167830" cy="16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7555" y="5305491"/>
            <a:ext cx="1953766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err="1" smtClean="0">
                <a:solidFill>
                  <a:srgbClr val="0000FF"/>
                </a:solidFill>
              </a:rPr>
              <a:t>Яколіна</a:t>
            </a:r>
            <a:r>
              <a:rPr lang="uk-UA" sz="1400" b="1" dirty="0" smtClean="0">
                <a:solidFill>
                  <a:srgbClr val="0000FF"/>
                </a:solidFill>
              </a:rPr>
              <a:t> О.А.</a:t>
            </a: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dirty="0" smtClean="0"/>
              <a:t>Директор Південного регіонального управління ПриватБанку</a:t>
            </a:r>
            <a:endParaRPr lang="uk-UA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07789" y="709103"/>
            <a:ext cx="212478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err="1" smtClean="0">
                <a:solidFill>
                  <a:srgbClr val="0000FF"/>
                </a:solidFill>
              </a:rPr>
              <a:t>Сиченко</a:t>
            </a:r>
            <a:r>
              <a:rPr lang="uk-UA" sz="1400" b="1" dirty="0" smtClean="0">
                <a:solidFill>
                  <a:srgbClr val="0000FF"/>
                </a:solidFill>
              </a:rPr>
              <a:t> </a:t>
            </a:r>
            <a:r>
              <a:rPr lang="uk-UA" sz="1400" b="1" dirty="0">
                <a:solidFill>
                  <a:srgbClr val="0000FF"/>
                </a:solidFill>
              </a:rPr>
              <a:t>В.В. </a:t>
            </a:r>
            <a:endParaRPr lang="uk-UA" sz="1400" b="1" dirty="0" smtClean="0">
              <a:solidFill>
                <a:srgbClr val="0000FF"/>
              </a:solidFill>
            </a:endParaRPr>
          </a:p>
          <a:p>
            <a:pPr marL="0" lvl="1" algn="r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dirty="0" smtClean="0"/>
              <a:t>Завідувач </a:t>
            </a:r>
            <a:r>
              <a:rPr lang="uk-UA" sz="1400" dirty="0"/>
              <a:t>кафедри менеджменту організацій Дніпропетровського державного аграрно-економічного університету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307906" y="5536696"/>
            <a:ext cx="1868269" cy="118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err="1" smtClean="0">
                <a:solidFill>
                  <a:srgbClr val="0000FF"/>
                </a:solidFill>
              </a:rPr>
              <a:t>Ігнашкін</a:t>
            </a:r>
            <a:r>
              <a:rPr lang="uk-UA" sz="1400" b="1" dirty="0" smtClean="0">
                <a:solidFill>
                  <a:srgbClr val="0000FF"/>
                </a:solidFill>
              </a:rPr>
              <a:t> В.О.</a:t>
            </a:r>
          </a:p>
          <a:p>
            <a:pPr algn="r"/>
            <a:r>
              <a:rPr lang="uk-UA" sz="1400" dirty="0"/>
              <a:t>Керівник інвестиційного департаменту </a:t>
            </a:r>
            <a:endParaRPr lang="ru-RU" sz="1400" dirty="0"/>
          </a:p>
          <a:p>
            <a:pPr algn="r"/>
            <a:r>
              <a:rPr lang="uk-UA" sz="1400" dirty="0"/>
              <a:t>ПП </a:t>
            </a:r>
            <a:r>
              <a:rPr lang="uk-UA" sz="1400" dirty="0" smtClean="0"/>
              <a:t>«</a:t>
            </a:r>
            <a:r>
              <a:rPr lang="uk-UA" sz="1400" dirty="0" err="1"/>
              <a:t>Мультимікс</a:t>
            </a:r>
            <a:r>
              <a:rPr lang="uk-UA" sz="1400" dirty="0"/>
              <a:t>»</a:t>
            </a:r>
            <a:endParaRPr lang="ru-RU" sz="1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91747" y="3950045"/>
            <a:ext cx="1525274" cy="1508829"/>
          </a:xfrm>
          <a:prstGeom prst="rect">
            <a:avLst/>
          </a:prstGeom>
        </p:spPr>
      </p:pic>
      <p:pic>
        <p:nvPicPr>
          <p:cNvPr id="22" name="Picture 5" descr="P50100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76" y="5280557"/>
            <a:ext cx="973680" cy="14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2414" y="-10701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4" descr="Ð ÐµÐ·ÑÐ»ÑÑÐ°Ñ Ð¿Ð¾ÑÑÐºÑ Ð·Ð¾Ð±ÑÐ°Ð¶ÐµÐ½Ñ Ð·Ð° Ð·Ð°Ð¿Ð¸ÑÐ¾Ð¼ &quot;ÑÐ¾Ð¼Ð°Ð½ Ð»ÑÐºÑÑÐ½Ð¾Ð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556694" cy="3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31" y="3235670"/>
            <a:ext cx="1905000" cy="14287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74442" y="4033981"/>
            <a:ext cx="1246983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b="1" dirty="0" smtClean="0">
                <a:solidFill>
                  <a:srgbClr val="0000FF"/>
                </a:solidFill>
              </a:rPr>
              <a:t>Лук’янов Р.І.</a:t>
            </a: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400" dirty="0" smtClean="0"/>
              <a:t>Актор</a:t>
            </a:r>
            <a:endParaRPr lang="uk-UA" sz="1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29" y="2315581"/>
            <a:ext cx="1355053" cy="15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650902" y="2726272"/>
            <a:ext cx="178366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200" b="1" dirty="0" err="1" smtClean="0">
                <a:solidFill>
                  <a:srgbClr val="0000FF"/>
                </a:solidFill>
              </a:rPr>
              <a:t>Зайченко</a:t>
            </a:r>
            <a:r>
              <a:rPr lang="uk-UA" sz="1200" b="1" dirty="0" smtClean="0">
                <a:solidFill>
                  <a:srgbClr val="0000FF"/>
                </a:solidFill>
              </a:rPr>
              <a:t> І.В. </a:t>
            </a:r>
            <a:endParaRPr lang="en-US" sz="1200" b="1" dirty="0" smtClean="0">
              <a:solidFill>
                <a:srgbClr val="0000FF"/>
              </a:solidFill>
            </a:endParaRP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en-US" sz="1200" dirty="0" err="1" smtClean="0"/>
              <a:t>Selfmade</a:t>
            </a:r>
            <a:r>
              <a:rPr lang="en-US" sz="1200" dirty="0" smtClean="0"/>
              <a:t> Woman</a:t>
            </a:r>
            <a:endParaRPr lang="uk-UA" sz="1200" dirty="0" smtClean="0"/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r>
              <a:rPr lang="uk-UA" sz="1200" dirty="0" smtClean="0"/>
              <a:t>Консультант</a:t>
            </a:r>
            <a:r>
              <a:rPr lang="uk-UA" sz="1200" b="1" dirty="0">
                <a:solidFill>
                  <a:srgbClr val="0000FF"/>
                </a:solidFill>
              </a:rPr>
              <a:t> </a:t>
            </a:r>
            <a:r>
              <a:rPr lang="uk-UA" sz="1200" dirty="0"/>
              <a:t>з економічних питань </a:t>
            </a:r>
            <a:r>
              <a:rPr lang="en-US" sz="1200" dirty="0" smtClean="0"/>
              <a:t> </a:t>
            </a:r>
            <a:r>
              <a:rPr lang="uk-UA" sz="1200" dirty="0" smtClean="0"/>
              <a:t>компанії </a:t>
            </a:r>
            <a:r>
              <a:rPr lang="ru-RU" sz="1200" dirty="0" smtClean="0"/>
              <a:t>"</a:t>
            </a:r>
            <a:r>
              <a:rPr lang="ru-RU" sz="1200" dirty="0" err="1" smtClean="0"/>
              <a:t>Стратегічний</a:t>
            </a:r>
            <a:r>
              <a:rPr lang="ru-RU" sz="1200" dirty="0" smtClean="0"/>
              <a:t> </a:t>
            </a:r>
            <a:r>
              <a:rPr lang="ru-RU" sz="1200" dirty="0"/>
              <a:t>партнер-</a:t>
            </a:r>
            <a:r>
              <a:rPr lang="ru-RU" sz="1200" dirty="0" err="1"/>
              <a:t>Дніпро</a:t>
            </a:r>
            <a:r>
              <a:rPr lang="ru-RU" sz="1200" dirty="0" smtClean="0"/>
              <a:t>"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35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717" y="2716177"/>
            <a:ext cx="5365319" cy="3477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717" y="1056558"/>
            <a:ext cx="5058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А де </a:t>
            </a:r>
            <a:r>
              <a:rPr lang="ru-RU" sz="2800" b="1" dirty="0" smtClean="0">
                <a:solidFill>
                  <a:srgbClr val="000000"/>
                </a:solidFill>
                <a:latin typeface="+mj-lt"/>
              </a:rPr>
              <a:t>076?</a:t>
            </a:r>
          </a:p>
          <a:p>
            <a:r>
              <a:rPr lang="ru-RU" sz="2800" b="1" dirty="0" err="1" smtClean="0">
                <a:solidFill>
                  <a:srgbClr val="000000"/>
                </a:solidFill>
                <a:latin typeface="+mj-lt"/>
              </a:rPr>
              <a:t>Підприємництво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+mj-lt"/>
              </a:rPr>
              <a:t>торгівля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+mj-lt"/>
              </a:rPr>
              <a:t>біржова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+mj-lt"/>
              </a:rPr>
              <a:t>діяльність</a:t>
            </a:r>
            <a:r>
              <a:rPr lang="ru-RU" sz="2800" b="1" dirty="0" smtClean="0">
                <a:latin typeface="+mj-lt"/>
              </a:rPr>
              <a:t>.. ?</a:t>
            </a:r>
            <a:endParaRPr lang="ru-RU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762" y="1702889"/>
            <a:ext cx="50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Галузь знань </a:t>
            </a:r>
            <a:r>
              <a:rPr lang="uk-UA" b="1" dirty="0" smtClean="0"/>
              <a:t>07 Управління та адміністрування: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2789" y="171255"/>
            <a:ext cx="8732939" cy="771787"/>
          </a:xfrm>
        </p:spPr>
        <p:txBody>
          <a:bodyPr>
            <a:normAutofit/>
          </a:bodyPr>
          <a:lstStyle/>
          <a:p>
            <a:r>
              <a:rPr lang="uk-UA" b="1" dirty="0" smtClean="0"/>
              <a:t>Наше місце серед економічних наук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9368" y="2346845"/>
            <a:ext cx="302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071   Облік та оподаткування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805" y="2836906"/>
            <a:ext cx="493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072   Фінанси, банківська справа та страхування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6719" y="3350351"/>
            <a:ext cx="201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073   Менеджмент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6719" y="4223105"/>
            <a:ext cx="176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075   Маркетинг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6719" y="3755486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074 </a:t>
            </a:r>
            <a:r>
              <a:rPr lang="ru-RU" dirty="0" smtClean="0"/>
              <a:t>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(</a:t>
            </a:r>
            <a:r>
              <a:rPr lang="ru-RU" dirty="0" err="1" smtClean="0"/>
              <a:t>виключено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2789" y="509830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437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344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+mj-lt"/>
                <a:ea typeface="+mj-ea"/>
                <a:cs typeface="+mj-cs"/>
              </a:rPr>
              <a:t>Ви вирішили, що в Вашому серці є місце для ПіТ та БіД?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7389" y="1233566"/>
            <a:ext cx="8172159" cy="153888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Успішно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скласти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зовнішнє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незалежне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за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дисциплінами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808038" indent="-452438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Українська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мова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література</a:t>
            </a:r>
            <a:endParaRPr lang="ru-RU" dirty="0" smtClean="0">
              <a:solidFill>
                <a:schemeClr val="bg1"/>
              </a:solidFill>
            </a:endParaRPr>
          </a:p>
          <a:p>
            <a:pPr marL="808038" indent="-452438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Математика</a:t>
            </a:r>
            <a:endParaRPr lang="ru-RU" dirty="0" smtClean="0">
              <a:solidFill>
                <a:schemeClr val="bg1"/>
              </a:solidFill>
            </a:endParaRPr>
          </a:p>
          <a:p>
            <a:pPr marL="808038" indent="-452438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Іноземна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мова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Географія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(на Ваш </a:t>
            </a:r>
            <a:r>
              <a:rPr lang="ru-RU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вибір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330" y="705135"/>
            <a:ext cx="799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Щоб навчатись з нами, Вам необхідно: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859" y="3615128"/>
            <a:ext cx="8442258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2. Подати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заяву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електроній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формі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з </a:t>
            </a:r>
            <a:r>
              <a:rPr lang="ru-RU" sz="2000" b="1" u="sng" dirty="0">
                <a:solidFill>
                  <a:schemeClr val="bg1"/>
                </a:solidFill>
              </a:rPr>
              <a:t>12 </a:t>
            </a:r>
            <a:r>
              <a:rPr lang="ru-RU" sz="2000" b="1" u="sng" dirty="0" err="1">
                <a:solidFill>
                  <a:schemeClr val="bg1"/>
                </a:solidFill>
              </a:rPr>
              <a:t>липня</a:t>
            </a:r>
            <a:r>
              <a:rPr lang="ru-RU" sz="2000" b="1" u="sng" dirty="0">
                <a:solidFill>
                  <a:schemeClr val="bg1"/>
                </a:solidFill>
              </a:rPr>
              <a:t> по 26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липня</a:t>
            </a:r>
            <a:r>
              <a:rPr lang="ru-RU" sz="2000" b="1" u="sng" dirty="0">
                <a:solidFill>
                  <a:schemeClr val="bg1"/>
                </a:solidFill>
              </a:rPr>
              <a:t/>
            </a:r>
            <a:br>
              <a:rPr lang="ru-RU" sz="2000" b="1" u="sng" dirty="0">
                <a:solidFill>
                  <a:schemeClr val="bg1"/>
                </a:solidFill>
              </a:rPr>
            </a:b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6694" y="4676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 1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серпня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перевірити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рейтингові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списки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3859" y="5473470"/>
            <a:ext cx="8611853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3. Принести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оригінали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документів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до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приймальної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комісії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НМетАУ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та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заключити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договір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навчання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u="sng" dirty="0">
                <a:solidFill>
                  <a:schemeClr val="bg1"/>
                </a:solidFill>
              </a:rPr>
              <a:t>з 2 </a:t>
            </a:r>
            <a:r>
              <a:rPr lang="ru-RU" b="1" u="sng" dirty="0" err="1">
                <a:solidFill>
                  <a:schemeClr val="bg1"/>
                </a:solidFill>
              </a:rPr>
              <a:t>серпня</a:t>
            </a:r>
            <a:r>
              <a:rPr lang="ru-RU" b="1" u="sng" dirty="0">
                <a:solidFill>
                  <a:schemeClr val="bg1"/>
                </a:solidFill>
              </a:rPr>
              <a:t> по 6 </a:t>
            </a:r>
            <a:r>
              <a:rPr lang="ru-RU" b="1" u="sng" dirty="0" err="1">
                <a:solidFill>
                  <a:schemeClr val="bg1"/>
                </a:solidFill>
              </a:rPr>
              <a:t>серпня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1028" name="Picture 4" descr="Результат пошуку зображень за запитом &quot;написати заяв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5" y="3261020"/>
            <a:ext cx="2508936" cy="13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екзаме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7" y="1226733"/>
            <a:ext cx="2144863" cy="16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 пошуку зображень за запитом &quot;докумен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7" y="5149516"/>
            <a:ext cx="1594536" cy="15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64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45" y="158475"/>
            <a:ext cx="10515600" cy="640255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latin typeface="+mn-lt"/>
                <a:ea typeface="+mn-ea"/>
                <a:cs typeface="+mn-cs"/>
              </a:rPr>
              <a:t>Чому обрати саме </a:t>
            </a:r>
            <a:r>
              <a:rPr lang="uk-UA" sz="4800" b="1" dirty="0" err="1">
                <a:latin typeface="+mn-lt"/>
                <a:ea typeface="+mn-ea"/>
                <a:cs typeface="+mn-cs"/>
              </a:rPr>
              <a:t>НМетАУ</a:t>
            </a:r>
            <a:r>
              <a:rPr lang="uk-UA" sz="4800" b="1" dirty="0">
                <a:latin typeface="+mn-lt"/>
                <a:ea typeface="+mn-ea"/>
                <a:cs typeface="+mn-cs"/>
              </a:rPr>
              <a:t>?</a:t>
            </a:r>
            <a:endParaRPr lang="ru-RU" sz="4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18" y="705772"/>
            <a:ext cx="5014404" cy="18886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3742" y="2986065"/>
            <a:ext cx="46875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Цікаве і активне студентське </a:t>
            </a:r>
            <a:r>
              <a:rPr lang="uk-UA" sz="2800" b="1" dirty="0" smtClean="0"/>
              <a:t>життя: </a:t>
            </a:r>
            <a:endParaRPr lang="uk-UA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студентські </a:t>
            </a:r>
            <a:r>
              <a:rPr lang="uk-UA" sz="2000" dirty="0"/>
              <a:t>наукові і дискусійні </a:t>
            </a:r>
            <a:r>
              <a:rPr lang="uk-UA" sz="2000" dirty="0" smtClean="0"/>
              <a:t>клуби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спортивні активності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соціальні </a:t>
            </a:r>
            <a:r>
              <a:rPr lang="uk-UA" sz="2000" dirty="0"/>
              <a:t>проекти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48159" y="3270707"/>
            <a:ext cx="2825711" cy="689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/>
              <a:t>Приваблива вартість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/>
              <a:t>навчання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5" y="974208"/>
            <a:ext cx="602375" cy="1241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68" y="3194089"/>
            <a:ext cx="646532" cy="13326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950" y="3510090"/>
            <a:ext cx="656606" cy="1353412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077820" y="927784"/>
            <a:ext cx="6737557" cy="90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 smtClean="0"/>
              <a:t>Багаторічний досвід навчання та потужний науково-педагогічний склад 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37735" y="1650969"/>
            <a:ext cx="5860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гарантія </a:t>
            </a:r>
            <a:r>
              <a:rPr lang="uk-UA" sz="2400" dirty="0"/>
              <a:t>якісної сучасної </a:t>
            </a:r>
            <a:r>
              <a:rPr lang="uk-UA" sz="2400" dirty="0" smtClean="0"/>
              <a:t>й </a:t>
            </a:r>
            <a:endParaRPr lang="uk-UA" sz="2400" dirty="0"/>
          </a:p>
          <a:p>
            <a:r>
              <a:rPr lang="uk-UA" sz="2400" dirty="0"/>
              <a:t>актуальної освіти</a:t>
            </a:r>
          </a:p>
        </p:txBody>
      </p:sp>
      <p:pic>
        <p:nvPicPr>
          <p:cNvPr id="20" name="Picture 2" descr="cost-of-liv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36" y="3960617"/>
            <a:ext cx="2285595" cy="15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394" y="4514775"/>
            <a:ext cx="3051739" cy="1449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629" y="4804972"/>
            <a:ext cx="2628290" cy="1929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6708" y="2259305"/>
            <a:ext cx="11839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 smtClean="0"/>
              <a:t>Створення</a:t>
            </a:r>
            <a:r>
              <a:rPr lang="ru-RU" sz="900" b="1" dirty="0" smtClean="0"/>
              <a:t> </a:t>
            </a:r>
            <a:r>
              <a:rPr lang="ru-RU" sz="900" b="1" dirty="0" err="1" smtClean="0"/>
              <a:t>кафедри</a:t>
            </a:r>
            <a:r>
              <a:rPr lang="ru-RU" sz="900" b="1" dirty="0" smtClean="0"/>
              <a:t> </a:t>
            </a:r>
          </a:p>
          <a:p>
            <a:r>
              <a:rPr lang="ru-RU" sz="900" dirty="0" err="1" smtClean="0"/>
              <a:t>економ</a:t>
            </a:r>
            <a:r>
              <a:rPr lang="uk-UA" sz="900" dirty="0"/>
              <a:t>і</a:t>
            </a:r>
            <a:r>
              <a:rPr lang="ru-RU" sz="900" dirty="0" err="1" smtClean="0"/>
              <a:t>ки</a:t>
            </a:r>
            <a:r>
              <a:rPr lang="ru-RU" sz="900" dirty="0" smtClean="0"/>
              <a:t> та </a:t>
            </a:r>
            <a:r>
              <a:rPr lang="ru-RU" sz="900" dirty="0" err="1" smtClean="0"/>
              <a:t>планування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43570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1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233105"/>
              </p:ext>
            </p:extLst>
          </p:nvPr>
        </p:nvGraphicFramePr>
        <p:xfrm>
          <a:off x="329512" y="388757"/>
          <a:ext cx="11368217" cy="589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506625" y="481914"/>
            <a:ext cx="5343570" cy="9144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927100" dist="50800" dir="5400000" sx="51000" sy="51000" algn="ctr" rotWithShape="0">
              <a:srgbClr val="000000">
                <a:alpha val="36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Етапи великого шляху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2270" y="1733004"/>
            <a:ext cx="1066644" cy="1228959"/>
          </a:xfrm>
          <a:prstGeom prst="rect">
            <a:avLst/>
          </a:prstGeom>
        </p:spPr>
      </p:pic>
      <p:pic>
        <p:nvPicPr>
          <p:cNvPr id="6" name="Picture 8" descr="Пов’язане зображен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94" y="2707213"/>
            <a:ext cx="981011" cy="87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386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0526829" y="0"/>
            <a:ext cx="1665171" cy="1396314"/>
          </a:xfrm>
          <a:prstGeom prst="star5">
            <a:avLst>
              <a:gd name="adj" fmla="val 32192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Доктор </a:t>
            </a:r>
            <a:r>
              <a:rPr lang="ru-RU" sz="1400" b="1" dirty="0" err="1">
                <a:solidFill>
                  <a:schemeClr val="bg1"/>
                </a:solidFill>
              </a:rPr>
              <a:t>філософії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Ph.D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bg1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293" y="2088402"/>
            <a:ext cx="2912544" cy="2170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626" y="882339"/>
            <a:ext cx="6875188" cy="605302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850059" y="338865"/>
            <a:ext cx="1048155" cy="930877"/>
            <a:chOff x="4462459" y="4984513"/>
            <a:chExt cx="829507" cy="819667"/>
          </a:xfrm>
          <a:scene3d>
            <a:camera prst="orthographicFront"/>
            <a:lightRig rig="flat" dir="t"/>
          </a:scene3d>
        </p:grpSpPr>
        <p:sp>
          <p:nvSpPr>
            <p:cNvPr id="17" name="Шестиугольник 16"/>
            <p:cNvSpPr/>
            <p:nvPr/>
          </p:nvSpPr>
          <p:spPr>
            <a:xfrm rot="5400000">
              <a:off x="4467379" y="4979593"/>
              <a:ext cx="819667" cy="829507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94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Шестиугольник 4"/>
            <p:cNvSpPr/>
            <p:nvPr/>
          </p:nvSpPr>
          <p:spPr>
            <a:xfrm>
              <a:off x="4600710" y="5121124"/>
              <a:ext cx="553005" cy="546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6048" y="4376006"/>
            <a:ext cx="3416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61616"/>
                </a:solidFill>
                <a:latin typeface="Open Sans"/>
              </a:rPr>
              <a:t>«Я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переконаний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в тому,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що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половина того,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що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</a:t>
            </a:r>
            <a:r>
              <a:rPr lang="ru-RU" i="1" dirty="0" err="1" smtClean="0">
                <a:solidFill>
                  <a:srgbClr val="161616"/>
                </a:solidFill>
                <a:latin typeface="Open Sans"/>
              </a:rPr>
              <a:t>відрізняє</a:t>
            </a:r>
            <a:r>
              <a:rPr lang="ru-RU" i="1" dirty="0" smtClean="0">
                <a:solidFill>
                  <a:srgbClr val="161616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успішних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підприємців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від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161616"/>
                </a:solidFill>
                <a:latin typeface="Open Sans"/>
              </a:rPr>
              <a:t>невдах</a:t>
            </a:r>
            <a:r>
              <a:rPr lang="ru-RU" i="1" dirty="0">
                <a:solidFill>
                  <a:srgbClr val="161616"/>
                </a:solidFill>
                <a:latin typeface="Open Sans"/>
              </a:rPr>
              <a:t> – </a:t>
            </a:r>
            <a:r>
              <a:rPr lang="ru-RU" b="1" i="1" dirty="0" err="1">
                <a:solidFill>
                  <a:srgbClr val="161616"/>
                </a:solidFill>
                <a:latin typeface="Open Sans"/>
              </a:rPr>
              <a:t>це</a:t>
            </a:r>
            <a:r>
              <a:rPr lang="ru-RU" b="1" i="1" dirty="0">
                <a:solidFill>
                  <a:srgbClr val="161616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161616"/>
                </a:solidFill>
                <a:latin typeface="Open Sans"/>
              </a:rPr>
              <a:t>наполегливість</a:t>
            </a:r>
            <a:r>
              <a:rPr lang="ru-RU" i="1" dirty="0" smtClean="0">
                <a:solidFill>
                  <a:srgbClr val="161616"/>
                </a:solidFill>
                <a:latin typeface="Open Sans"/>
              </a:rPr>
              <a:t>»</a:t>
            </a:r>
          </a:p>
          <a:p>
            <a:pPr algn="r"/>
            <a:r>
              <a:rPr lang="uk-UA" i="1" dirty="0" smtClean="0">
                <a:solidFill>
                  <a:srgbClr val="161616"/>
                </a:solidFill>
                <a:latin typeface="Open Sans"/>
              </a:rPr>
              <a:t>Стів Джобс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59872" y="0"/>
            <a:ext cx="47306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Формула успіху:</a:t>
            </a:r>
          </a:p>
          <a:p>
            <a:pPr algn="ctr"/>
            <a:r>
              <a:rPr lang="uk-UA" sz="2400" b="1" dirty="0" smtClean="0"/>
              <a:t>цікаві й </a:t>
            </a:r>
            <a:r>
              <a:rPr lang="uk-UA" sz="2400" b="1" dirty="0"/>
              <a:t>актуальні </a:t>
            </a:r>
            <a:r>
              <a:rPr lang="uk-UA" sz="2400" b="1" dirty="0" smtClean="0"/>
              <a:t>дисципліни</a:t>
            </a:r>
          </a:p>
          <a:p>
            <a:pPr algn="ctr"/>
            <a:r>
              <a:rPr lang="uk-UA" sz="2400" b="1" dirty="0" smtClean="0"/>
              <a:t>+</a:t>
            </a:r>
          </a:p>
          <a:p>
            <a:pPr algn="ctr"/>
            <a:r>
              <a:rPr lang="uk-UA" sz="2400" b="1" dirty="0" smtClean="0"/>
              <a:t>натхненне навчання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6231" y="140790"/>
            <a:ext cx="2646755" cy="194761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969238" y="1055358"/>
            <a:ext cx="829507" cy="819667"/>
            <a:chOff x="3363722" y="4976795"/>
            <a:chExt cx="829507" cy="819667"/>
          </a:xfrm>
          <a:scene3d>
            <a:camera prst="orthographicFront"/>
            <a:lightRig rig="flat" dir="t"/>
          </a:scene3d>
        </p:grpSpPr>
        <p:sp>
          <p:nvSpPr>
            <p:cNvPr id="21" name="Шестиугольник 20"/>
            <p:cNvSpPr/>
            <p:nvPr/>
          </p:nvSpPr>
          <p:spPr>
            <a:xfrm rot="5400000">
              <a:off x="3368642" y="4971875"/>
              <a:ext cx="819667" cy="829507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94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Шестиугольник 4"/>
            <p:cNvSpPr/>
            <p:nvPr/>
          </p:nvSpPr>
          <p:spPr>
            <a:xfrm>
              <a:off x="3501973" y="5113406"/>
              <a:ext cx="553005" cy="546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451572" y="1837291"/>
            <a:ext cx="1116266" cy="992660"/>
            <a:chOff x="3877307" y="4099156"/>
            <a:chExt cx="829507" cy="819667"/>
          </a:xfrm>
          <a:scene3d>
            <a:camera prst="orthographicFront"/>
            <a:lightRig rig="flat" dir="t"/>
          </a:scene3d>
        </p:grpSpPr>
        <p:sp>
          <p:nvSpPr>
            <p:cNvPr id="24" name="Шестиугольник 23"/>
            <p:cNvSpPr/>
            <p:nvPr/>
          </p:nvSpPr>
          <p:spPr>
            <a:xfrm rot="5400000">
              <a:off x="3882227" y="4094236"/>
              <a:ext cx="819667" cy="829507"/>
            </a:xfrm>
            <a:prstGeom prst="hexagon">
              <a:avLst>
                <a:gd name="adj" fmla="val 25000"/>
                <a:gd name="vf" fmla="val 115470"/>
              </a:avLst>
            </a:prstGeom>
            <a:gradFill rotWithShape="0">
              <a:gsLst>
                <a:gs pos="0">
                  <a:schemeClr val="accent4">
                    <a:lumMod val="60000"/>
                    <a:lumOff val="40000"/>
                  </a:schemeClr>
                </a:gs>
                <a:gs pos="94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Шестиугольник 4"/>
            <p:cNvSpPr/>
            <p:nvPr/>
          </p:nvSpPr>
          <p:spPr>
            <a:xfrm>
              <a:off x="4015558" y="4235767"/>
              <a:ext cx="553005" cy="5464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b="1" kern="12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9705" y="3784903"/>
            <a:ext cx="2152650" cy="16764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2858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12521" y="881892"/>
            <a:ext cx="3455107" cy="5660011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Засновувати та успішно вести власний бізнес </a:t>
            </a:r>
          </a:p>
          <a:p>
            <a:pPr algn="just">
              <a:spcAft>
                <a:spcPts val="0"/>
              </a:spcAft>
            </a:pPr>
            <a:endParaRPr lang="uk-UA" sz="1200" kern="100" dirty="0" smtClean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Аналізувати </a:t>
            </a: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прогнозувати ринкову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ситуацію</a:t>
            </a:r>
          </a:p>
          <a:p>
            <a:pPr algn="just">
              <a:spcAft>
                <a:spcPts val="0"/>
              </a:spcAft>
            </a:pPr>
            <a:endParaRPr lang="ru-RU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Формувати та успішно реалізовувати стратегію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</a:t>
            </a:r>
          </a:p>
          <a:p>
            <a:pPr algn="just">
              <a:spcAft>
                <a:spcPts val="0"/>
              </a:spcAft>
            </a:pPr>
            <a:endParaRPr lang="uk-UA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Моделювати та приймати оптимальні управлінські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</a:p>
          <a:p>
            <a:pPr algn="just">
              <a:spcAft>
                <a:spcPts val="0"/>
              </a:spcAft>
            </a:pPr>
            <a:endParaRPr lang="uk-UA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Оцінювати ризики та управляти </a:t>
            </a: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економічною безпекою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</a:p>
          <a:p>
            <a:pPr algn="just">
              <a:spcAft>
                <a:spcPts val="0"/>
              </a:spcAft>
            </a:pPr>
            <a:endParaRPr lang="ru-RU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 проводити реструктуризацію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санацію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</a:p>
          <a:p>
            <a:pPr algn="just">
              <a:spcAft>
                <a:spcPts val="0"/>
              </a:spcAft>
            </a:pPr>
            <a:endParaRPr lang="ru-RU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Впроваджувати сучасні системи управління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персоналом</a:t>
            </a:r>
          </a:p>
          <a:p>
            <a:pPr algn="just">
              <a:spcAft>
                <a:spcPts val="0"/>
              </a:spcAft>
            </a:pPr>
            <a:endParaRPr lang="uk-UA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 ефективність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інноваційно-інвестиційних проектів</a:t>
            </a:r>
          </a:p>
          <a:p>
            <a:pPr algn="just">
              <a:spcAft>
                <a:spcPts val="0"/>
              </a:spcAft>
            </a:pPr>
            <a:endParaRPr lang="uk-UA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Здійснювати торгові та біржові операції, в т.ч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крип</a:t>
            </a:r>
            <a:r>
              <a:rPr lang="ru-RU" sz="1200" kern="100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1200" kern="100" dirty="0" err="1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овалютами</a:t>
            </a:r>
            <a:endParaRPr lang="uk-UA" sz="1200" kern="100" dirty="0" smtClean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1200" kern="100" dirty="0">
              <a:solidFill>
                <a:srgbClr val="00206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1200" kern="100" dirty="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Оцінювати надійність комерційних банків, грамотно підбирати ділових партнерів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1103" y="6151372"/>
            <a:ext cx="4173619" cy="584775"/>
          </a:xfrm>
          <a:prstGeom prst="rect">
            <a:avLst/>
          </a:prstGeom>
          <a:gradFill>
            <a:gsLst>
              <a:gs pos="100000">
                <a:schemeClr val="bg1"/>
              </a:gs>
              <a:gs pos="91000">
                <a:srgbClr val="FF0000"/>
              </a:gs>
              <a:gs pos="100000">
                <a:schemeClr val="bg1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І це ще не все!</a:t>
            </a:r>
            <a:endParaRPr lang="ru-RU" sz="32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675" y="-44795"/>
            <a:ext cx="10568853" cy="101351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+mn-lt"/>
                <a:ea typeface="+mn-ea"/>
                <a:cs typeface="+mn-cs"/>
              </a:rPr>
              <a:t>Майбутні 				                     </a:t>
            </a:r>
            <a:r>
              <a:rPr lang="uk-UA" sz="2400" b="1" dirty="0">
                <a:latin typeface="+mn-lt"/>
                <a:ea typeface="+mn-ea"/>
                <a:cs typeface="+mn-cs"/>
              </a:rPr>
              <a:t>Гарантія працевлаштування</a:t>
            </a:r>
            <a:br>
              <a:rPr lang="uk-UA" sz="2400" b="1" dirty="0">
                <a:latin typeface="+mn-lt"/>
                <a:ea typeface="+mn-ea"/>
                <a:cs typeface="+mn-cs"/>
              </a:rPr>
            </a:br>
            <a:r>
              <a:rPr lang="uk-UA" sz="2400" b="1" dirty="0" smtClean="0">
                <a:latin typeface="+mn-lt"/>
                <a:ea typeface="+mn-ea"/>
                <a:cs typeface="+mn-cs"/>
              </a:rPr>
              <a:t>компетентності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C599D6B7-BFCC-47A5-AD06-E31C8B7FDF85}"/>
              </a:ext>
            </a:extLst>
          </p:cNvPr>
          <p:cNvSpPr txBox="1">
            <a:spLocks/>
          </p:cNvSpPr>
          <p:nvPr/>
        </p:nvSpPr>
        <p:spPr>
          <a:xfrm>
            <a:off x="4083403" y="1375707"/>
            <a:ext cx="3841398" cy="3970318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  <a:defRPr sz="1200" kern="10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uk-UA" dirty="0"/>
          </a:p>
          <a:p>
            <a:endParaRPr lang="uk-UA" dirty="0"/>
          </a:p>
          <a:p>
            <a:r>
              <a:rPr lang="uk-UA" dirty="0"/>
              <a:t>Виробничі та торгові підприємства усіх форм власності</a:t>
            </a:r>
          </a:p>
          <a:p>
            <a:endParaRPr lang="ru-RU" dirty="0"/>
          </a:p>
          <a:p>
            <a:r>
              <a:rPr lang="uk-UA" dirty="0"/>
              <a:t>Фондові товарні, валютні біржі</a:t>
            </a:r>
          </a:p>
          <a:p>
            <a:endParaRPr lang="ru-RU" dirty="0"/>
          </a:p>
          <a:p>
            <a:r>
              <a:rPr lang="uk-UA" dirty="0"/>
              <a:t>Сфера освіти та науково-дослідні установи</a:t>
            </a:r>
          </a:p>
          <a:p>
            <a:endParaRPr lang="ru-RU" dirty="0"/>
          </a:p>
          <a:p>
            <a:r>
              <a:rPr lang="uk-UA" dirty="0"/>
              <a:t>Банки, страхові компанії, інші фінансові установи</a:t>
            </a:r>
          </a:p>
          <a:p>
            <a:endParaRPr lang="ru-RU" dirty="0"/>
          </a:p>
          <a:p>
            <a:r>
              <a:rPr lang="uk-UA" dirty="0"/>
              <a:t>Консалтингові фірми</a:t>
            </a:r>
          </a:p>
          <a:p>
            <a:endParaRPr lang="ru-RU" dirty="0"/>
          </a:p>
          <a:p>
            <a:r>
              <a:rPr lang="uk-UA" dirty="0"/>
              <a:t>Органи влади та державні установи</a:t>
            </a:r>
          </a:p>
          <a:p>
            <a:endParaRPr lang="ru-RU" dirty="0"/>
          </a:p>
          <a:p>
            <a:r>
              <a:rPr lang="uk-UA" dirty="0"/>
              <a:t>Установи ресторанного та готельного бізнесу</a:t>
            </a:r>
          </a:p>
          <a:p>
            <a:endParaRPr lang="ru-RU" dirty="0"/>
          </a:p>
          <a:p>
            <a:r>
              <a:rPr lang="uk-UA" dirty="0"/>
              <a:t>Товариства із захисту прав споживачів</a:t>
            </a:r>
          </a:p>
          <a:p>
            <a:endParaRPr lang="ru-RU" dirty="0"/>
          </a:p>
          <a:p>
            <a:r>
              <a:rPr lang="uk-UA" dirty="0"/>
              <a:t>Громадські та неприбуткові організації</a:t>
            </a:r>
          </a:p>
        </p:txBody>
      </p:sp>
      <p:sp>
        <p:nvSpPr>
          <p:cNvPr id="9" name="Овал 8"/>
          <p:cNvSpPr/>
          <p:nvPr/>
        </p:nvSpPr>
        <p:spPr>
          <a:xfrm>
            <a:off x="5828589" y="680688"/>
            <a:ext cx="2009467" cy="57606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Д Е ?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966664" y="680688"/>
            <a:ext cx="2125951" cy="576064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rgbClr val="FF000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К И М ?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8348198" y="1351691"/>
            <a:ext cx="3744417" cy="5678478"/>
          </a:xfrm>
          <a:prstGeom prst="rect">
            <a:avLst/>
          </a:prstGeom>
          <a:gradFill>
            <a:gsLst>
              <a:gs pos="2600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  <a:defRPr sz="1200" kern="100">
                <a:solidFill>
                  <a:srgbClr val="00206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uk-UA" sz="1100" dirty="0"/>
          </a:p>
          <a:p>
            <a:endParaRPr lang="uk-UA" sz="1100" dirty="0"/>
          </a:p>
          <a:p>
            <a:endParaRPr lang="uk-UA" sz="1100" dirty="0"/>
          </a:p>
          <a:p>
            <a:r>
              <a:rPr lang="uk-UA" sz="1100" dirty="0"/>
              <a:t>ВЛАСНИК БІЗНЕСУ</a:t>
            </a:r>
          </a:p>
          <a:p>
            <a:endParaRPr lang="uk-UA" sz="1100" dirty="0"/>
          </a:p>
          <a:p>
            <a:r>
              <a:rPr lang="uk-UA" sz="1100" dirty="0"/>
              <a:t>ЕКОНОМІСТ</a:t>
            </a:r>
          </a:p>
          <a:p>
            <a:endParaRPr lang="uk-UA" sz="1100" dirty="0"/>
          </a:p>
          <a:p>
            <a:r>
              <a:rPr lang="uk-UA" sz="1100" dirty="0"/>
              <a:t>ТОВАРОЗНАВЕЦЬ</a:t>
            </a:r>
          </a:p>
          <a:p>
            <a:endParaRPr lang="uk-UA" sz="1100" dirty="0"/>
          </a:p>
          <a:p>
            <a:r>
              <a:rPr lang="uk-UA" sz="1100" dirty="0"/>
              <a:t>БРОКЕР, ТРЕЙДЕР</a:t>
            </a:r>
          </a:p>
          <a:p>
            <a:endParaRPr lang="uk-UA" sz="1100" dirty="0"/>
          </a:p>
          <a:p>
            <a:r>
              <a:rPr lang="uk-UA" sz="1100" dirty="0"/>
              <a:t>МАРКЕТОЛОГ</a:t>
            </a:r>
          </a:p>
          <a:p>
            <a:endParaRPr lang="uk-UA" sz="1100" dirty="0"/>
          </a:p>
          <a:p>
            <a:r>
              <a:rPr lang="en-US" sz="1100" dirty="0"/>
              <a:t>HR</a:t>
            </a:r>
            <a:r>
              <a:rPr lang="uk-UA" sz="1100" dirty="0"/>
              <a:t>-МЕНЕДЖЕР</a:t>
            </a:r>
          </a:p>
          <a:p>
            <a:endParaRPr lang="uk-UA" sz="1100" dirty="0"/>
          </a:p>
          <a:p>
            <a:r>
              <a:rPr lang="uk-UA" sz="1100" dirty="0"/>
              <a:t>ЛОГІСТИК</a:t>
            </a:r>
          </a:p>
          <a:p>
            <a:endParaRPr lang="uk-UA" sz="1100" dirty="0"/>
          </a:p>
          <a:p>
            <a:r>
              <a:rPr lang="uk-UA" sz="1100" dirty="0"/>
              <a:t>ПРОГНОЗИСТ</a:t>
            </a:r>
          </a:p>
          <a:p>
            <a:endParaRPr lang="uk-UA" sz="1100" dirty="0"/>
          </a:p>
          <a:p>
            <a:r>
              <a:rPr lang="uk-UA" sz="1100" dirty="0"/>
              <a:t>РИЗИК-МЕНЕДЖЕР</a:t>
            </a:r>
          </a:p>
          <a:p>
            <a:endParaRPr lang="uk-UA" sz="1100" dirty="0"/>
          </a:p>
          <a:p>
            <a:r>
              <a:rPr lang="uk-UA" sz="1100" dirty="0"/>
              <a:t>ФІНАНСИСТ</a:t>
            </a:r>
          </a:p>
          <a:p>
            <a:endParaRPr lang="uk-UA" sz="1100" dirty="0"/>
          </a:p>
          <a:p>
            <a:r>
              <a:rPr lang="uk-UA" sz="1100" dirty="0"/>
              <a:t>БУХГАЛТЕР</a:t>
            </a:r>
          </a:p>
          <a:p>
            <a:endParaRPr lang="uk-UA" sz="1100" dirty="0"/>
          </a:p>
          <a:p>
            <a:r>
              <a:rPr lang="uk-UA" sz="1100" dirty="0"/>
              <a:t>ПОДАТКІВЕЦЬ</a:t>
            </a:r>
          </a:p>
          <a:p>
            <a:endParaRPr lang="uk-UA" sz="1100" dirty="0"/>
          </a:p>
          <a:p>
            <a:r>
              <a:rPr lang="uk-UA" sz="1100" dirty="0"/>
              <a:t>БІЗНЕС-АНАЛІТИК</a:t>
            </a:r>
          </a:p>
          <a:p>
            <a:endParaRPr lang="uk-UA" sz="1100" dirty="0"/>
          </a:p>
          <a:p>
            <a:r>
              <a:rPr lang="uk-UA" sz="1100" dirty="0"/>
              <a:t>ЕКСПЕРТ-КОНСУЛЬТАНТ</a:t>
            </a:r>
          </a:p>
          <a:p>
            <a:endParaRPr lang="uk-UA" sz="1100" dirty="0"/>
          </a:p>
          <a:p>
            <a:endParaRPr lang="uk-UA" sz="1100" dirty="0"/>
          </a:p>
          <a:p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84646564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44" y="0"/>
            <a:ext cx="514655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080" y="341009"/>
            <a:ext cx="64337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b="1" dirty="0">
                <a:solidFill>
                  <a:srgbClr val="222222"/>
                </a:solidFill>
                <a:latin typeface="Comic Sans MS" panose="030F0702030302020204" pitchFamily="66" charset="0"/>
              </a:rPr>
              <a:t>К</a:t>
            </a: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оли сказав на </a:t>
            </a:r>
            <a:r>
              <a:rPr lang="ru-RU" sz="3600" b="1" i="0" dirty="0" err="1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співбесіді</a:t>
            </a:r>
            <a:r>
              <a:rPr lang="ru-RU" sz="3600" b="1" i="0" dirty="0" smtClean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що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однією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лівою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будуєш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тренди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на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основі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ретроспективного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регресійного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аналізу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не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напружуючись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обчислюєш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операційний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леверідж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і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ніколи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не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плутаєш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основні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 з </a:t>
            </a:r>
            <a:r>
              <a:rPr lang="ru-RU" sz="36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оборотними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а </a:t>
            </a:r>
            <a:r>
              <a:rPr lang="en-US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B2B </a:t>
            </a:r>
            <a:r>
              <a:rPr lang="ru-RU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з </a:t>
            </a:r>
            <a:r>
              <a:rPr lang="en-US" sz="36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</a:rPr>
              <a:t>B2C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23000">
              <a:schemeClr val="accent1">
                <a:lumMod val="40000"/>
                <a:lumOff val="60000"/>
              </a:schemeClr>
            </a:gs>
            <a:gs pos="54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4463845" y="511563"/>
            <a:ext cx="7344697" cy="432048"/>
          </a:xfrm>
          <a:prstGeom prst="rect">
            <a:avLst/>
          </a:prstGeom>
          <a:ln w="3175" cmpd="sng">
            <a:noFill/>
          </a:ln>
        </p:spPr>
        <p:txBody>
          <a:bodyPr vert="horz">
            <a:noAutofit/>
          </a:bodyPr>
          <a:lstStyle/>
          <a:p>
            <a:pPr marL="360000" lvl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КЛАСИФІКАТОР ПРОФЕСІЙ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ДК 003:2010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чинний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фрагмент)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84512"/>
              </p:ext>
            </p:extLst>
          </p:nvPr>
        </p:nvGraphicFramePr>
        <p:xfrm>
          <a:off x="473012" y="873965"/>
          <a:ext cx="11177454" cy="569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6500">
                  <a:extLst>
                    <a:ext uri="{9D8B030D-6E8A-4147-A177-3AD203B41FA5}">
                      <a16:colId xmlns:a16="http://schemas.microsoft.com/office/drawing/2014/main" xmlns="" val="317447868"/>
                    </a:ext>
                  </a:extLst>
                </a:gridCol>
                <a:gridCol w="1150166">
                  <a:extLst>
                    <a:ext uri="{9D8B030D-6E8A-4147-A177-3AD203B41FA5}">
                      <a16:colId xmlns:a16="http://schemas.microsoft.com/office/drawing/2014/main" xmlns="" val="2059473343"/>
                    </a:ext>
                  </a:extLst>
                </a:gridCol>
                <a:gridCol w="1403979">
                  <a:extLst>
                    <a:ext uri="{9D8B030D-6E8A-4147-A177-3AD203B41FA5}">
                      <a16:colId xmlns:a16="http://schemas.microsoft.com/office/drawing/2014/main" xmlns="" val="3427856713"/>
                    </a:ext>
                  </a:extLst>
                </a:gridCol>
                <a:gridCol w="7296809">
                  <a:extLst>
                    <a:ext uri="{9D8B030D-6E8A-4147-A177-3AD203B41FA5}">
                      <a16:colId xmlns:a16="http://schemas.microsoft.com/office/drawing/2014/main" xmlns="" val="3524241552"/>
                    </a:ext>
                  </a:extLst>
                </a:gridCol>
              </a:tblGrid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КП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КОД ЗКППТР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ВИПУСК ДКХП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ПРОФЕСІЙНА НАЗВА РОБОТИ 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25351 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1**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25355 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бухгалтерського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обліку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та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аналізу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господарської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діяльності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25359 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64, 1 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договірних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та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претензійних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робіт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25362 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матеріально-технічного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effectLst/>
                        </a:rPr>
                        <a:t>забезпечення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міжнародної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торгівлі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25368 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планування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податків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і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зборів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2412.2 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25374 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праці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з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режимів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газопостачання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обліку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та контролю за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витрачанням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газу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25377 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з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фінансової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роботи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2419.2 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25371 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із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збуту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із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ціноутворення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2441.2 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25352 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effectLst/>
                        </a:rPr>
                        <a:t>обчислювального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інформаційно-обчислювального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центру </a:t>
                      </a:r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2122.2 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25353 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демограф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2122.2 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статистик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4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2122.2 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Економіст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статистик (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effectLst/>
                        </a:rPr>
                        <a:t>прикладна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</a:rPr>
                        <a:t> статистика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)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18403" y="108155"/>
            <a:ext cx="4100051" cy="619432"/>
          </a:xfrm>
          <a:prstGeom prst="roundRect">
            <a:avLst/>
          </a:prstGeom>
          <a:gradFill>
            <a:gsLst>
              <a:gs pos="23000">
                <a:srgbClr val="FF0000"/>
              </a:gs>
              <a:gs pos="43000">
                <a:srgbClr val="FF0000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Обирайте самі, ким бути!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40000"/>
                <a:lumOff val="60000"/>
              </a:schemeClr>
            </a:gs>
            <a:gs pos="45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клады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1335" y="3244645"/>
            <a:ext cx="3349705" cy="34057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74890" y="312709"/>
            <a:ext cx="6442627" cy="1984012"/>
          </a:xfrm>
          <a:solidFill>
            <a:srgbClr val="FF0000">
              <a:alpha val="76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-52388">
              <a:buNone/>
            </a:pPr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закінченні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навчання</a:t>
            </a:r>
            <a:r>
              <a:rPr lang="ru-RU" sz="2400" b="1" dirty="0">
                <a:solidFill>
                  <a:schemeClr val="bg1"/>
                </a:solidFill>
              </a:rPr>
              <a:t> Ви </a:t>
            </a:r>
            <a:r>
              <a:rPr lang="ru-RU" sz="2400" b="1" dirty="0" err="1">
                <a:solidFill>
                  <a:schemeClr val="bg1"/>
                </a:solidFill>
              </a:rPr>
              <a:t>отримаєте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indent="-52388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Диплом </a:t>
            </a:r>
            <a:r>
              <a:rPr lang="ru-RU" sz="2400" b="1" dirty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Додаток</a:t>
            </a:r>
            <a:r>
              <a:rPr lang="ru-RU" sz="2400" b="1" dirty="0">
                <a:solidFill>
                  <a:schemeClr val="bg1"/>
                </a:solidFill>
              </a:rPr>
              <a:t>  до </a:t>
            </a:r>
            <a:r>
              <a:rPr lang="ru-RU" sz="2400" b="1" dirty="0" err="1">
                <a:solidFill>
                  <a:schemeClr val="bg1"/>
                </a:solidFill>
              </a:rPr>
              <a:t>нього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indent="-52388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ЄВРОПЕЙСЬКОГО </a:t>
            </a:r>
            <a:r>
              <a:rPr lang="ru-RU" sz="2400" b="1" dirty="0">
                <a:solidFill>
                  <a:schemeClr val="bg1"/>
                </a:solidFill>
              </a:rPr>
              <a:t>ЗРАЗКА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indent="-52388"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двома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мовами</a:t>
            </a:r>
            <a:r>
              <a:rPr lang="ru-RU" sz="2400" b="1" dirty="0">
                <a:solidFill>
                  <a:schemeClr val="bg1"/>
                </a:solidFill>
              </a:rPr>
              <a:t> – державною та </a:t>
            </a:r>
            <a:r>
              <a:rPr lang="ru-RU" sz="2400" b="1" dirty="0" err="1">
                <a:solidFill>
                  <a:schemeClr val="bg1"/>
                </a:solidFill>
              </a:rPr>
              <a:t>англійською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7841179" y="2708463"/>
            <a:ext cx="4590016" cy="34890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Додаток до диплому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5872" y="3375918"/>
            <a:ext cx="8234385" cy="3143248"/>
          </a:xfrm>
          <a:prstGeom prst="rect">
            <a:avLst/>
          </a:prstGeom>
          <a:gradFill>
            <a:gsLst>
              <a:gs pos="56000">
                <a:schemeClr val="bg1"/>
              </a:gs>
              <a:gs pos="91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Основні (змістовні) розділи Додатку</a:t>
            </a:r>
          </a:p>
          <a:p>
            <a:pPr marL="395478" marR="0" lvl="0" indent="-2857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68000"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Інформація про зміст та результати навчання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1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Форма навчання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        Вимоги освітньої програми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1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Знання і розуміння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1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Застосування знань и розумінь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1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Формування суджень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14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     Результати навчання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uk-UA" sz="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395478" marR="0" lvl="0" indent="-2857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68000"/>
              <a:buFont typeface="Wingdings" panose="05000000000000000000" pitchFamily="2" charset="2"/>
              <a:buChar char="q"/>
              <a:tabLst/>
              <a:defRPr/>
            </a:pP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Інформація про академічні і професійні права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uk-UA" sz="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395478" marR="0" lvl="0" indent="-2857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68000"/>
              <a:buFont typeface="Wingdings" panose="05000000000000000000" pitchFamily="2" charset="2"/>
              <a:buChar char="q"/>
              <a:tabLst/>
              <a:defRPr/>
            </a:pP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Інформація про атестацію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uk-UA" sz="1400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uk-UA" sz="14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872" y="312709"/>
            <a:ext cx="5093966" cy="27702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5846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8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rin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264" y="1555375"/>
            <a:ext cx="1217714" cy="15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IMG_54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76" y="909592"/>
            <a:ext cx="1387568" cy="17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37" y="764234"/>
            <a:ext cx="1232206" cy="1660236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959" y="3142605"/>
            <a:ext cx="1337206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59" y="3348213"/>
            <a:ext cx="1225268" cy="15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5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34" y="0"/>
            <a:ext cx="1656903" cy="23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" y="4855807"/>
            <a:ext cx="1695896" cy="15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9" y="4786422"/>
            <a:ext cx="1470121" cy="19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38" y="604195"/>
            <a:ext cx="1309132" cy="1955617"/>
          </a:xfrm>
          <a:prstGeom prst="rect">
            <a:avLst/>
          </a:prstGeom>
        </p:spPr>
      </p:pic>
      <p:pic>
        <p:nvPicPr>
          <p:cNvPr id="25" name="Picture 10" descr="Семеню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90" y="5014437"/>
            <a:ext cx="1417391" cy="17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04" y="4923026"/>
            <a:ext cx="1450362" cy="178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31" y="3218210"/>
            <a:ext cx="1397714" cy="18636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46" y="3297893"/>
            <a:ext cx="992203" cy="1489235"/>
          </a:xfrm>
          <a:prstGeom prst="rect">
            <a:avLst/>
          </a:prstGeom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19" y="3385430"/>
            <a:ext cx="1229547" cy="15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61" y="4832704"/>
            <a:ext cx="1392769" cy="18570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91" y="2934026"/>
            <a:ext cx="1349700" cy="17999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" y="1594352"/>
            <a:ext cx="1211744" cy="16156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70" y="3142605"/>
            <a:ext cx="1157597" cy="17804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31" y="5084454"/>
            <a:ext cx="2335957" cy="155574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23" y="5064095"/>
            <a:ext cx="1244071" cy="1600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3540" y="2606498"/>
            <a:ext cx="51395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Ваші майбутні викладачі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1" name="Picture 2" descr="employer phot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" y="3348212"/>
            <a:ext cx="1542546" cy="13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95" y="2790463"/>
            <a:ext cx="1294278" cy="15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39" y="968482"/>
            <a:ext cx="1727394" cy="1759884"/>
          </a:xfrm>
          <a:prstGeom prst="rect">
            <a:avLst/>
          </a:prstGeom>
        </p:spPr>
      </p:pic>
      <p:pic>
        <p:nvPicPr>
          <p:cNvPr id="35" name="Рисунок 34" descr="Душина_2-2017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790326" y="661738"/>
            <a:ext cx="1336506" cy="190099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6676103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4930"/>
            <a:ext cx="12192000" cy="18189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1077</TotalTime>
  <Words>1393</Words>
  <Application>Microsoft Office PowerPoint</Application>
  <PresentationFormat>Произвольный</PresentationFormat>
  <Paragraphs>273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Чому обрати саме НМетАУ?</vt:lpstr>
      <vt:lpstr>Презентация PowerPoint</vt:lpstr>
      <vt:lpstr>Презентация PowerPoint</vt:lpstr>
      <vt:lpstr>Майбутні                          Гарантія працевлаштування компетентності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теперішня і майбутня гордість</vt:lpstr>
      <vt:lpstr>Видатні випускники кафедри</vt:lpstr>
      <vt:lpstr>Наше місце серед економічних наук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глкмзукув</dc:creator>
  <cp:lastModifiedBy>глкмзукув</cp:lastModifiedBy>
  <cp:revision>93</cp:revision>
  <dcterms:created xsi:type="dcterms:W3CDTF">2017-10-19T18:10:23Z</dcterms:created>
  <dcterms:modified xsi:type="dcterms:W3CDTF">2018-04-16T21:28:24Z</dcterms:modified>
</cp:coreProperties>
</file>