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5" r:id="rId3"/>
    <p:sldId id="258" r:id="rId4"/>
    <p:sldId id="265" r:id="rId5"/>
    <p:sldId id="276" r:id="rId6"/>
    <p:sldId id="263" r:id="rId7"/>
    <p:sldId id="277" r:id="rId8"/>
    <p:sldId id="261" r:id="rId9"/>
    <p:sldId id="268" r:id="rId10"/>
    <p:sldId id="264" r:id="rId11"/>
    <p:sldId id="267" r:id="rId12"/>
    <p:sldId id="266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CFA92-95CA-456D-BD0B-5D2E4E108E9F}" type="datetimeFigureOut">
              <a:rPr lang="ru-RU" smtClean="0"/>
              <a:pPr/>
              <a:t>31.08.2016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F1B62-98C1-4CDF-ACCD-63D8AB891F8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49655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CFA92-95CA-456D-BD0B-5D2E4E108E9F}" type="datetimeFigureOut">
              <a:rPr lang="ru-RU" smtClean="0"/>
              <a:pPr/>
              <a:t>31.08.2016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F1B62-98C1-4CDF-ACCD-63D8AB891F8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34351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CFA92-95CA-456D-BD0B-5D2E4E108E9F}" type="datetimeFigureOut">
              <a:rPr lang="ru-RU" smtClean="0"/>
              <a:pPr/>
              <a:t>31.08.2016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F1B62-98C1-4CDF-ACCD-63D8AB891F8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93304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CFA92-95CA-456D-BD0B-5D2E4E108E9F}" type="datetimeFigureOut">
              <a:rPr lang="ru-RU" smtClean="0"/>
              <a:pPr/>
              <a:t>31.08.2016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F1B62-98C1-4CDF-ACCD-63D8AB891F8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19302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CFA92-95CA-456D-BD0B-5D2E4E108E9F}" type="datetimeFigureOut">
              <a:rPr lang="ru-RU" smtClean="0"/>
              <a:pPr/>
              <a:t>31.08.2016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F1B62-98C1-4CDF-ACCD-63D8AB891F8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88366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CFA92-95CA-456D-BD0B-5D2E4E108E9F}" type="datetimeFigureOut">
              <a:rPr lang="ru-RU" smtClean="0"/>
              <a:pPr/>
              <a:t>31.08.2016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F1B62-98C1-4CDF-ACCD-63D8AB891F8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85475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CFA92-95CA-456D-BD0B-5D2E4E108E9F}" type="datetimeFigureOut">
              <a:rPr lang="ru-RU" smtClean="0"/>
              <a:pPr/>
              <a:t>31.08.2016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F1B62-98C1-4CDF-ACCD-63D8AB891F8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26764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CFA92-95CA-456D-BD0B-5D2E4E108E9F}" type="datetimeFigureOut">
              <a:rPr lang="ru-RU" smtClean="0"/>
              <a:pPr/>
              <a:t>31.08.2016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F1B62-98C1-4CDF-ACCD-63D8AB891F8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56938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CFA92-95CA-456D-BD0B-5D2E4E108E9F}" type="datetimeFigureOut">
              <a:rPr lang="ru-RU" smtClean="0"/>
              <a:pPr/>
              <a:t>31.08.2016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F1B62-98C1-4CDF-ACCD-63D8AB891F8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27238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CFA92-95CA-456D-BD0B-5D2E4E108E9F}" type="datetimeFigureOut">
              <a:rPr lang="ru-RU" smtClean="0"/>
              <a:pPr/>
              <a:t>31.08.2016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F1B62-98C1-4CDF-ACCD-63D8AB891F8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20029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CFA92-95CA-456D-BD0B-5D2E4E108E9F}" type="datetimeFigureOut">
              <a:rPr lang="ru-RU" smtClean="0"/>
              <a:pPr/>
              <a:t>31.08.2016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F1B62-98C1-4CDF-ACCD-63D8AB891F8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94561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3CFA92-95CA-456D-BD0B-5D2E4E108E9F}" type="datetimeFigureOut">
              <a:rPr lang="ru-RU" smtClean="0"/>
              <a:pPr/>
              <a:t>31.08.2016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CF1B62-98C1-4CDF-ACCD-63D8AB891F8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17886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Основные химические реакции сталеплавильного производства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Условные обозначения</a:t>
            </a:r>
          </a:p>
          <a:p>
            <a:pPr lvl="1"/>
            <a:r>
              <a:rPr lang="en-US" dirty="0" smtClean="0"/>
              <a:t>[…]</a:t>
            </a:r>
            <a:r>
              <a:rPr lang="ru-RU" dirty="0" smtClean="0"/>
              <a:t> </a:t>
            </a:r>
            <a:r>
              <a:rPr lang="en-US" dirty="0" smtClean="0"/>
              <a:t>– </a:t>
            </a:r>
            <a:r>
              <a:rPr lang="ru-RU" dirty="0" smtClean="0"/>
              <a:t>обозначает, что элемент растворен в металлической фазе;</a:t>
            </a:r>
          </a:p>
          <a:p>
            <a:pPr lvl="2"/>
            <a:r>
              <a:rPr lang="en-US" dirty="0" smtClean="0"/>
              <a:t>[O]</a:t>
            </a:r>
            <a:r>
              <a:rPr lang="ru-RU" dirty="0" smtClean="0"/>
              <a:t>, </a:t>
            </a:r>
            <a:r>
              <a:rPr lang="en-US" dirty="0" smtClean="0"/>
              <a:t>[Si],</a:t>
            </a:r>
            <a:r>
              <a:rPr lang="ru-RU" dirty="0" smtClean="0"/>
              <a:t> </a:t>
            </a:r>
            <a:r>
              <a:rPr lang="en-US" dirty="0" smtClean="0"/>
              <a:t>[Mn], [S], [P] </a:t>
            </a:r>
            <a:r>
              <a:rPr lang="ru-RU" dirty="0" smtClean="0"/>
              <a:t>– кислород, кремний, марганец, сера и фосфор, растворенные в железе;</a:t>
            </a:r>
          </a:p>
          <a:p>
            <a:pPr lvl="1"/>
            <a:r>
              <a:rPr lang="ru-RU" dirty="0" smtClean="0"/>
              <a:t>(…) – обозначает, что соединение растворено в шлаковой фазе;</a:t>
            </a:r>
          </a:p>
          <a:p>
            <a:pPr lvl="2"/>
            <a:r>
              <a:rPr lang="ru-RU" dirty="0" smtClean="0"/>
              <a:t>(С</a:t>
            </a:r>
            <a:r>
              <a:rPr lang="en-US" dirty="0" err="1" smtClean="0"/>
              <a:t>aO</a:t>
            </a:r>
            <a:r>
              <a:rPr lang="en-US" dirty="0" smtClean="0"/>
              <a:t>), (SiO</a:t>
            </a:r>
            <a:r>
              <a:rPr lang="en-US" baseline="-25000" dirty="0" smtClean="0"/>
              <a:t>2</a:t>
            </a:r>
            <a:r>
              <a:rPr lang="en-US" dirty="0" smtClean="0"/>
              <a:t>), (</a:t>
            </a:r>
            <a:r>
              <a:rPr lang="en-US" dirty="0" err="1" smtClean="0"/>
              <a:t>FeO</a:t>
            </a:r>
            <a:r>
              <a:rPr lang="en-US" dirty="0" smtClean="0"/>
              <a:t>) – </a:t>
            </a:r>
            <a:r>
              <a:rPr lang="ru-RU" dirty="0" smtClean="0"/>
              <a:t>оксиды кальция, кремния, железа, растворенные в шлаке</a:t>
            </a:r>
          </a:p>
          <a:p>
            <a:pPr lvl="1"/>
            <a:r>
              <a:rPr lang="en-US" dirty="0" smtClean="0"/>
              <a:t>{…}</a:t>
            </a:r>
            <a:r>
              <a:rPr lang="ru-RU" dirty="0" smtClean="0"/>
              <a:t> – обозначает содержание вещества в газовой фазе;</a:t>
            </a:r>
          </a:p>
          <a:p>
            <a:pPr lvl="2"/>
            <a:r>
              <a:rPr lang="en-US" dirty="0" smtClean="0"/>
              <a:t>{O</a:t>
            </a:r>
            <a:r>
              <a:rPr lang="en-US" baseline="-25000" dirty="0" smtClean="0"/>
              <a:t>2</a:t>
            </a:r>
            <a:r>
              <a:rPr lang="en-US" dirty="0" smtClean="0"/>
              <a:t>}</a:t>
            </a:r>
            <a:r>
              <a:rPr lang="ru-RU" dirty="0" smtClean="0"/>
              <a:t> – кислород в газовой фазе.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694053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Основные химические реакции сталеплавильного производства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u="sng" dirty="0" smtClean="0"/>
              <a:t>Фосфор</a:t>
            </a:r>
            <a:endParaRPr lang="ru-RU" b="1" u="sng" dirty="0"/>
          </a:p>
          <a:p>
            <a:pPr marL="0" indent="0">
              <a:buNone/>
            </a:pPr>
            <a:r>
              <a:rPr lang="ru-RU" dirty="0" smtClean="0"/>
              <a:t>Возможные </a:t>
            </a:r>
            <a:r>
              <a:rPr lang="ru-RU" dirty="0"/>
              <a:t>реакции окисления </a:t>
            </a:r>
            <a:r>
              <a:rPr lang="ru-RU" dirty="0" smtClean="0"/>
              <a:t>фосфора, </a:t>
            </a:r>
            <a:r>
              <a:rPr lang="ru-RU" dirty="0"/>
              <a:t>растворенного в металле:</a:t>
            </a:r>
          </a:p>
          <a:p>
            <a:r>
              <a:rPr lang="ru-RU" dirty="0" smtClean="0"/>
              <a:t>2[Р] </a:t>
            </a:r>
            <a:r>
              <a:rPr lang="ru-RU" dirty="0"/>
              <a:t>+ </a:t>
            </a:r>
            <a:r>
              <a:rPr lang="ru-RU" dirty="0" smtClean="0"/>
              <a:t>5/2</a:t>
            </a:r>
            <a:r>
              <a:rPr lang="en-US" dirty="0" smtClean="0"/>
              <a:t>{</a:t>
            </a:r>
            <a:r>
              <a:rPr lang="ru-RU" dirty="0" smtClean="0"/>
              <a:t>О</a:t>
            </a:r>
            <a:r>
              <a:rPr lang="ru-RU" baseline="-25000" dirty="0" smtClean="0"/>
              <a:t>2</a:t>
            </a:r>
            <a:r>
              <a:rPr lang="en-US" dirty="0" smtClean="0"/>
              <a:t>}</a:t>
            </a:r>
            <a:r>
              <a:rPr lang="ru-RU" dirty="0"/>
              <a:t> = </a:t>
            </a:r>
            <a:r>
              <a:rPr lang="en-US" dirty="0" smtClean="0"/>
              <a:t>(</a:t>
            </a:r>
            <a:r>
              <a:rPr lang="ru-RU" dirty="0" smtClean="0"/>
              <a:t>Р</a:t>
            </a:r>
            <a:r>
              <a:rPr lang="ru-RU" baseline="-25000" dirty="0" smtClean="0"/>
              <a:t>2</a:t>
            </a:r>
            <a:r>
              <a:rPr lang="ru-RU" dirty="0" smtClean="0"/>
              <a:t>О</a:t>
            </a:r>
            <a:r>
              <a:rPr lang="ru-RU" baseline="-25000" dirty="0" smtClean="0"/>
              <a:t>5</a:t>
            </a:r>
            <a:r>
              <a:rPr lang="en-US" dirty="0" smtClean="0"/>
              <a:t>)</a:t>
            </a:r>
            <a:r>
              <a:rPr lang="ru-RU" dirty="0" smtClean="0"/>
              <a:t>;</a:t>
            </a:r>
            <a:r>
              <a:rPr lang="en-US" dirty="0" smtClean="0"/>
              <a:t>         </a:t>
            </a:r>
            <a:endParaRPr lang="en-US" dirty="0"/>
          </a:p>
          <a:p>
            <a:r>
              <a:rPr lang="ru-RU" dirty="0" smtClean="0"/>
              <a:t>2[Р] </a:t>
            </a:r>
            <a:r>
              <a:rPr lang="ru-RU" dirty="0"/>
              <a:t>+ </a:t>
            </a:r>
            <a:r>
              <a:rPr lang="ru-RU" dirty="0" smtClean="0"/>
              <a:t>5(</a:t>
            </a:r>
            <a:r>
              <a:rPr lang="ru-RU" dirty="0" err="1" smtClean="0"/>
              <a:t>FeO</a:t>
            </a:r>
            <a:r>
              <a:rPr lang="ru-RU" dirty="0"/>
              <a:t>) </a:t>
            </a:r>
            <a:r>
              <a:rPr lang="ru-RU" dirty="0" smtClean="0"/>
              <a:t>=</a:t>
            </a:r>
            <a:r>
              <a:rPr lang="en-US" dirty="0" smtClean="0"/>
              <a:t> (</a:t>
            </a:r>
            <a:r>
              <a:rPr lang="ru-RU" dirty="0" smtClean="0"/>
              <a:t>Р</a:t>
            </a:r>
            <a:r>
              <a:rPr lang="ru-RU" baseline="-25000" dirty="0" smtClean="0"/>
              <a:t>2</a:t>
            </a:r>
            <a:r>
              <a:rPr lang="ru-RU" dirty="0" smtClean="0"/>
              <a:t>О</a:t>
            </a:r>
            <a:r>
              <a:rPr lang="ru-RU" baseline="-25000" dirty="0" smtClean="0"/>
              <a:t>5</a:t>
            </a:r>
            <a:r>
              <a:rPr lang="en-US" dirty="0" smtClean="0"/>
              <a:t>);</a:t>
            </a:r>
            <a:r>
              <a:rPr lang="ru-RU" dirty="0" smtClean="0"/>
              <a:t> </a:t>
            </a:r>
            <a:r>
              <a:rPr lang="en-US" dirty="0" smtClean="0"/>
              <a:t>        </a:t>
            </a:r>
          </a:p>
          <a:p>
            <a:r>
              <a:rPr lang="ru-RU" dirty="0" smtClean="0"/>
              <a:t>2[Р] </a:t>
            </a:r>
            <a:r>
              <a:rPr lang="ru-RU" dirty="0"/>
              <a:t>+ </a:t>
            </a:r>
            <a:r>
              <a:rPr lang="ru-RU" dirty="0" smtClean="0"/>
              <a:t>5[О</a:t>
            </a:r>
            <a:r>
              <a:rPr lang="ru-RU" dirty="0"/>
              <a:t>] = </a:t>
            </a:r>
            <a:r>
              <a:rPr lang="en-US" dirty="0" smtClean="0"/>
              <a:t>(</a:t>
            </a:r>
            <a:r>
              <a:rPr lang="ru-RU" dirty="0" smtClean="0"/>
              <a:t>Р</a:t>
            </a:r>
            <a:r>
              <a:rPr lang="ru-RU" baseline="-25000" dirty="0" smtClean="0"/>
              <a:t>2</a:t>
            </a:r>
            <a:r>
              <a:rPr lang="ru-RU" dirty="0" smtClean="0"/>
              <a:t>О</a:t>
            </a:r>
            <a:r>
              <a:rPr lang="ru-RU" baseline="-25000" dirty="0" smtClean="0"/>
              <a:t>5</a:t>
            </a:r>
            <a:r>
              <a:rPr lang="en-US" dirty="0" smtClean="0"/>
              <a:t>)</a:t>
            </a:r>
            <a:r>
              <a:rPr lang="ru-RU" dirty="0" smtClean="0"/>
              <a:t>; </a:t>
            </a:r>
            <a:r>
              <a:rPr lang="en-US" dirty="0" smtClean="0"/>
              <a:t>  </a:t>
            </a:r>
            <a:endParaRPr lang="ru-RU" dirty="0" smtClean="0"/>
          </a:p>
          <a:p>
            <a:r>
              <a:rPr lang="en-US" dirty="0" smtClean="0"/>
              <a:t>4(</a:t>
            </a:r>
            <a:r>
              <a:rPr lang="en-US" i="1" dirty="0" err="1" smtClean="0"/>
              <a:t>CaO</a:t>
            </a:r>
            <a:r>
              <a:rPr lang="en-US" dirty="0"/>
              <a:t>)+ (</a:t>
            </a:r>
            <a:r>
              <a:rPr lang="en-US" i="1" dirty="0"/>
              <a:t>P</a:t>
            </a:r>
            <a:r>
              <a:rPr lang="en-US" baseline="-25000" dirty="0"/>
              <a:t>2</a:t>
            </a:r>
            <a:r>
              <a:rPr lang="en-US" i="1" dirty="0"/>
              <a:t>O</a:t>
            </a:r>
            <a:r>
              <a:rPr lang="en-US" baseline="-25000" dirty="0"/>
              <a:t>5</a:t>
            </a:r>
            <a:r>
              <a:rPr lang="en-US" dirty="0"/>
              <a:t>)=(</a:t>
            </a:r>
            <a:r>
              <a:rPr lang="en-US" dirty="0" smtClean="0"/>
              <a:t>4</a:t>
            </a:r>
            <a:r>
              <a:rPr lang="en-US" i="1" dirty="0" smtClean="0"/>
              <a:t>CaO·P</a:t>
            </a:r>
            <a:r>
              <a:rPr lang="en-US" baseline="-25000" dirty="0" smtClean="0"/>
              <a:t>2</a:t>
            </a:r>
            <a:r>
              <a:rPr lang="en-US" i="1" dirty="0" smtClean="0"/>
              <a:t>O</a:t>
            </a:r>
            <a:r>
              <a:rPr lang="en-US" baseline="-25000" dirty="0" smtClean="0"/>
              <a:t>5</a:t>
            </a:r>
            <a:r>
              <a:rPr lang="en-US" dirty="0"/>
              <a:t>)</a:t>
            </a:r>
            <a:r>
              <a:rPr lang="en-US" dirty="0" smtClean="0"/>
              <a:t>   </a:t>
            </a:r>
          </a:p>
          <a:p>
            <a:pPr marL="0" indent="0">
              <a:buNone/>
            </a:pPr>
            <a:r>
              <a:rPr lang="en-US" dirty="0" smtClean="0"/>
              <a:t>                                 [4Ca(PO</a:t>
            </a:r>
            <a:r>
              <a:rPr lang="en-US" baseline="-25000" dirty="0" smtClean="0"/>
              <a:t>3</a:t>
            </a:r>
            <a:r>
              <a:rPr lang="en-US" dirty="0" smtClean="0"/>
              <a:t>)</a:t>
            </a:r>
            <a:r>
              <a:rPr lang="en-US" baseline="-25000" dirty="0" smtClean="0"/>
              <a:t>2</a:t>
            </a:r>
            <a:r>
              <a:rPr lang="en-US" dirty="0" smtClean="0"/>
              <a:t>] </a:t>
            </a:r>
          </a:p>
          <a:p>
            <a:r>
              <a:rPr lang="ru-RU" b="1" dirty="0"/>
              <a:t>2[Р] + 5[О] </a:t>
            </a:r>
            <a:r>
              <a:rPr lang="en-US" b="1" dirty="0" smtClean="0"/>
              <a:t>+ </a:t>
            </a:r>
            <a:r>
              <a:rPr lang="en-US" b="1" dirty="0"/>
              <a:t>4(</a:t>
            </a:r>
            <a:r>
              <a:rPr lang="en-US" b="1" i="1" dirty="0" err="1"/>
              <a:t>CaO</a:t>
            </a:r>
            <a:r>
              <a:rPr lang="en-US" b="1" dirty="0"/>
              <a:t>)</a:t>
            </a:r>
            <a:r>
              <a:rPr lang="ru-RU" b="1" dirty="0" smtClean="0"/>
              <a:t>=</a:t>
            </a:r>
            <a:r>
              <a:rPr lang="en-US" b="1" dirty="0" smtClean="0"/>
              <a:t>(</a:t>
            </a:r>
            <a:r>
              <a:rPr lang="en-US" b="1" dirty="0"/>
              <a:t>4</a:t>
            </a:r>
            <a:r>
              <a:rPr lang="en-US" b="1" i="1" dirty="0"/>
              <a:t>CaO·P</a:t>
            </a:r>
            <a:r>
              <a:rPr lang="en-US" b="1" baseline="-25000" dirty="0"/>
              <a:t>2</a:t>
            </a:r>
            <a:r>
              <a:rPr lang="en-US" b="1" i="1" dirty="0"/>
              <a:t>O</a:t>
            </a:r>
            <a:r>
              <a:rPr lang="en-US" b="1" baseline="-25000" dirty="0"/>
              <a:t>5</a:t>
            </a:r>
            <a:r>
              <a:rPr lang="en-US" b="1" dirty="0"/>
              <a:t>)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7588927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/>
              <a:t>Окислению фосфора и удалению его из металла в шлак способствуют:</a:t>
            </a:r>
            <a:br>
              <a:rPr lang="ru-RU" sz="2800" b="1" dirty="0"/>
            </a:b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342900" lvl="1" indent="-342900" hangingPunct="0">
              <a:buFont typeface="Arial" pitchFamily="34" charset="0"/>
              <a:buChar char="•"/>
            </a:pPr>
            <a:r>
              <a:rPr lang="ru-RU" sz="3100" b="1" dirty="0"/>
              <a:t>Высокая основность шлака</a:t>
            </a:r>
          </a:p>
          <a:p>
            <a:pPr lvl="1" hangingPunct="0"/>
            <a:r>
              <a:rPr lang="ru-RU" dirty="0"/>
              <a:t>увеличение </a:t>
            </a:r>
            <a:r>
              <a:rPr lang="ru-RU" i="1" dirty="0"/>
              <a:t>a</a:t>
            </a:r>
            <a:r>
              <a:rPr lang="ru-RU" baseline="-25000" dirty="0"/>
              <a:t>(</a:t>
            </a:r>
            <a:r>
              <a:rPr lang="ru-RU" baseline="-25000" dirty="0" err="1"/>
              <a:t>CaO</a:t>
            </a:r>
            <a:r>
              <a:rPr lang="ru-RU" baseline="-25000" dirty="0"/>
              <a:t>)</a:t>
            </a:r>
            <a:r>
              <a:rPr lang="ru-RU" dirty="0"/>
              <a:t>, т.е. концентрации свободного (не связанного с кислотными оксидами) оксида кальция, что достигается присадками извести и компонентов, обеспечивающих ее растворение в шлаке повышенной основности (</a:t>
            </a:r>
            <a:r>
              <a:rPr lang="ru-RU" i="1" dirty="0"/>
              <a:t>В&gt;</a:t>
            </a:r>
            <a:r>
              <a:rPr lang="ru-RU" dirty="0"/>
              <a:t>2,5);</a:t>
            </a:r>
            <a:endParaRPr lang="en-US" dirty="0"/>
          </a:p>
          <a:p>
            <a:pPr hangingPunct="0"/>
            <a:r>
              <a:rPr lang="ru-RU" b="1" dirty="0" smtClean="0"/>
              <a:t>Высокий окислительный потенциал системы:</a:t>
            </a:r>
          </a:p>
          <a:p>
            <a:pPr lvl="1" hangingPunct="0"/>
            <a:r>
              <a:rPr lang="ru-RU" dirty="0" smtClean="0"/>
              <a:t>увеличение </a:t>
            </a:r>
            <a:r>
              <a:rPr lang="ru-RU" i="1" dirty="0"/>
              <a:t>a</a:t>
            </a:r>
            <a:r>
              <a:rPr lang="ru-RU" baseline="-25000" dirty="0"/>
              <a:t>(</a:t>
            </a:r>
            <a:r>
              <a:rPr lang="ru-RU" baseline="-25000" dirty="0" err="1"/>
              <a:t>FeO</a:t>
            </a:r>
            <a:r>
              <a:rPr lang="ru-RU" baseline="-25000" dirty="0"/>
              <a:t>)</a:t>
            </a:r>
            <a:r>
              <a:rPr lang="ru-RU" dirty="0"/>
              <a:t>, </a:t>
            </a:r>
            <a:r>
              <a:rPr lang="ru-RU" i="1" dirty="0" smtClean="0"/>
              <a:t>а</a:t>
            </a:r>
            <a:r>
              <a:rPr lang="en-US" baseline="-25000" dirty="0" smtClean="0"/>
              <a:t>[O]</a:t>
            </a:r>
            <a:r>
              <a:rPr lang="ru-RU" dirty="0" smtClean="0"/>
              <a:t>, что </a:t>
            </a:r>
            <a:r>
              <a:rPr lang="ru-RU" dirty="0"/>
              <a:t>достигается присадкой окислителей (руды, окалины) или продувкой ванны кислородом при значительном расстоянии фурмы от уровня металла</a:t>
            </a:r>
            <a:r>
              <a:rPr lang="ru-RU" dirty="0" smtClean="0"/>
              <a:t>;</a:t>
            </a:r>
            <a:endParaRPr lang="en-US" dirty="0"/>
          </a:p>
          <a:p>
            <a:pPr marL="342900" lvl="1" indent="-342900" hangingPunct="0">
              <a:buFont typeface="Arial" pitchFamily="34" charset="0"/>
              <a:buChar char="•"/>
            </a:pPr>
            <a:r>
              <a:rPr lang="ru-RU" sz="3100" b="1" dirty="0" smtClean="0"/>
              <a:t>Уменьшение </a:t>
            </a:r>
            <a:r>
              <a:rPr lang="ru-RU" sz="3100" b="1" i="1" dirty="0"/>
              <a:t>а</a:t>
            </a:r>
            <a:r>
              <a:rPr lang="en-US" sz="3100" b="1" baseline="-25000" dirty="0"/>
              <a:t>(4CaO·P2O5)</a:t>
            </a:r>
            <a:r>
              <a:rPr lang="en-US" sz="3100" b="1" dirty="0"/>
              <a:t> </a:t>
            </a:r>
            <a:r>
              <a:rPr lang="ru-RU" sz="3100" b="1" dirty="0"/>
              <a:t> (или </a:t>
            </a:r>
            <a:r>
              <a:rPr lang="ru-RU" sz="3100" b="1" i="1" dirty="0"/>
              <a:t>а</a:t>
            </a:r>
            <a:r>
              <a:rPr lang="en-US" sz="3100" b="1" baseline="-25000" dirty="0"/>
              <a:t>(P2O5)</a:t>
            </a:r>
            <a:r>
              <a:rPr lang="en-US" sz="3100" b="1" dirty="0"/>
              <a:t> </a:t>
            </a:r>
            <a:r>
              <a:rPr lang="ru-RU" sz="3100" b="1" dirty="0" smtClean="0"/>
              <a:t>), </a:t>
            </a:r>
            <a:r>
              <a:rPr lang="ru-RU" sz="3100" dirty="0"/>
              <a:t>что достигается скачиванием шлака и наведением увеличенного количества нового шлака присадками окислителей, извести, и боксита;</a:t>
            </a:r>
          </a:p>
          <a:p>
            <a:pPr marL="342900" lvl="1" indent="-342900" hangingPunct="0">
              <a:buFont typeface="Arial" pitchFamily="34" charset="0"/>
              <a:buChar char="•"/>
            </a:pPr>
            <a:r>
              <a:rPr lang="ru-RU" sz="3100" b="1" dirty="0" smtClean="0"/>
              <a:t>Сравнительно </a:t>
            </a:r>
            <a:r>
              <a:rPr lang="ru-RU" sz="3100" b="1" dirty="0"/>
              <a:t>низкая температура </a:t>
            </a:r>
            <a:r>
              <a:rPr lang="ru-RU" sz="3100" b="1" dirty="0" smtClean="0"/>
              <a:t>ванны </a:t>
            </a:r>
            <a:r>
              <a:rPr lang="ru-RU" sz="3100" dirty="0"/>
              <a:t>(в пределах 1400...1600</a:t>
            </a:r>
            <a:r>
              <a:rPr lang="ru-RU" sz="3100" dirty="0">
                <a:sym typeface="Symbol"/>
              </a:rPr>
              <a:t></a:t>
            </a:r>
            <a:r>
              <a:rPr lang="ru-RU" sz="3100" dirty="0" smtClean="0"/>
              <a:t>C</a:t>
            </a:r>
            <a:r>
              <a:rPr lang="en-US" sz="3100" dirty="0"/>
              <a:t>,</a:t>
            </a:r>
            <a:r>
              <a:rPr lang="ru-RU" sz="3100" dirty="0" smtClean="0"/>
              <a:t> </a:t>
            </a:r>
            <a:r>
              <a:rPr lang="ru-RU" sz="3100" dirty="0"/>
              <a:t>рост температуры вызывает увеличение </a:t>
            </a:r>
            <a:r>
              <a:rPr lang="ru-RU" sz="3100" dirty="0" smtClean="0"/>
              <a:t>значения константы равновесия реакции окисления фосфора </a:t>
            </a:r>
            <a:r>
              <a:rPr lang="ru-RU" sz="3100" dirty="0"/>
              <a:t>в 370 раз)</a:t>
            </a:r>
          </a:p>
        </p:txBody>
      </p:sp>
    </p:spTree>
    <p:extLst>
      <p:ext uri="{BB962C8B-B14F-4D97-AF65-F5344CB8AC3E}">
        <p14:creationId xmlns:p14="http://schemas.microsoft.com/office/powerpoint/2010/main" xmlns="" val="29025284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>
                <a:solidFill>
                  <a:prstClr val="black"/>
                </a:solidFill>
              </a:rPr>
              <a:t>Основные химические реакции сталеплавильного производства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 fontScale="85000" lnSpcReduction="10000"/>
          </a:bodyPr>
          <a:lstStyle/>
          <a:p>
            <a:r>
              <a:rPr lang="ru-RU" b="1" u="sng" dirty="0" smtClean="0"/>
              <a:t>Сера</a:t>
            </a:r>
            <a:r>
              <a:rPr lang="ru-RU" dirty="0"/>
              <a:t> </a:t>
            </a:r>
            <a:r>
              <a:rPr lang="ru-RU" dirty="0" smtClean="0"/>
              <a:t> </a:t>
            </a:r>
          </a:p>
          <a:p>
            <a:pPr lvl="1"/>
            <a:r>
              <a:rPr lang="ru-RU" dirty="0" smtClean="0"/>
              <a:t>вредная </a:t>
            </a:r>
            <a:r>
              <a:rPr lang="ru-RU" dirty="0"/>
              <a:t>примесь, способствующая красноломкости, ухудшению свариваемости, снижению пластичности (относительного удлинения </a:t>
            </a:r>
            <a:r>
              <a:rPr lang="ru-RU" dirty="0">
                <a:sym typeface="Symbol"/>
              </a:rPr>
              <a:t></a:t>
            </a:r>
            <a:r>
              <a:rPr lang="ru-RU" dirty="0"/>
              <a:t>, % и сжатия поперечного сечения при разрыве </a:t>
            </a:r>
            <a:r>
              <a:rPr lang="ru-RU" dirty="0">
                <a:sym typeface="Symbol"/>
              </a:rPr>
              <a:t></a:t>
            </a:r>
            <a:r>
              <a:rPr lang="ru-RU" dirty="0"/>
              <a:t>, % и ударной вязкости </a:t>
            </a:r>
            <a:r>
              <a:rPr lang="ru-RU" i="1" dirty="0" err="1"/>
              <a:t>а</a:t>
            </a:r>
            <a:r>
              <a:rPr lang="ru-RU" baseline="-25000" dirty="0" err="1"/>
              <a:t>к</a:t>
            </a:r>
            <a:r>
              <a:rPr lang="ru-RU" dirty="0"/>
              <a:t> Дж/м</a:t>
            </a:r>
            <a:r>
              <a:rPr lang="ru-RU" baseline="30000" dirty="0"/>
              <a:t>2</a:t>
            </a:r>
            <a:r>
              <a:rPr lang="ru-RU" dirty="0" smtClean="0"/>
              <a:t>).</a:t>
            </a:r>
          </a:p>
          <a:p>
            <a:pPr lvl="1"/>
            <a:r>
              <a:rPr lang="ru-RU" dirty="0" smtClean="0"/>
              <a:t> </a:t>
            </a:r>
            <a:r>
              <a:rPr lang="ru-RU" dirty="0"/>
              <a:t>Повышенное содержание серы (0,08-0,20 масс. долей, %) допускается лишь в автоматных сталях для улучшения обрабатываемости режущим инструментом; соответственно в рядовых и качественных сталях допускается не более 0,05-0,06 и 0,02- 0,03 масс. долей, % серы</a:t>
            </a:r>
            <a:r>
              <a:rPr lang="ru-RU" dirty="0" smtClean="0"/>
              <a:t>.</a:t>
            </a:r>
          </a:p>
          <a:p>
            <a:pPr algn="ctr"/>
            <a:r>
              <a:rPr lang="ru-RU" b="1" dirty="0"/>
              <a:t>(</a:t>
            </a:r>
            <a:r>
              <a:rPr lang="ru-RU" b="1" dirty="0" err="1"/>
              <a:t>FeS</a:t>
            </a:r>
            <a:r>
              <a:rPr lang="ru-RU" b="1" dirty="0"/>
              <a:t>) + (</a:t>
            </a:r>
            <a:r>
              <a:rPr lang="ru-RU" b="1" dirty="0" err="1"/>
              <a:t>СаО</a:t>
            </a:r>
            <a:r>
              <a:rPr lang="ru-RU" b="1" dirty="0"/>
              <a:t>) = (</a:t>
            </a:r>
            <a:r>
              <a:rPr lang="en-US" b="1" dirty="0" err="1"/>
              <a:t>CaS</a:t>
            </a:r>
            <a:r>
              <a:rPr lang="ru-RU" b="1" dirty="0"/>
              <a:t>) + (</a:t>
            </a:r>
            <a:r>
              <a:rPr lang="en-US" b="1" dirty="0" err="1"/>
              <a:t>FeO</a:t>
            </a:r>
            <a:r>
              <a:rPr lang="ru-RU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16036445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prstClr val="black"/>
                </a:solidFill>
              </a:rPr>
              <a:t/>
            </a:r>
            <a:br>
              <a:rPr lang="ru-RU" sz="2800" b="1" dirty="0" smtClean="0">
                <a:solidFill>
                  <a:prstClr val="black"/>
                </a:solidFill>
              </a:rPr>
            </a:br>
            <a:r>
              <a:rPr lang="ru-RU" sz="3600" b="1" dirty="0" smtClean="0">
                <a:solidFill>
                  <a:prstClr val="black"/>
                </a:solidFill>
              </a:rPr>
              <a:t>Удалению серы </a:t>
            </a:r>
            <a:r>
              <a:rPr lang="ru-RU" sz="3600" b="1" dirty="0">
                <a:solidFill>
                  <a:prstClr val="black"/>
                </a:solidFill>
              </a:rPr>
              <a:t>из металла в шлак способствуют:</a:t>
            </a:r>
            <a:br>
              <a:rPr lang="ru-RU" sz="3600" b="1" dirty="0">
                <a:solidFill>
                  <a:prstClr val="black"/>
                </a:solidFill>
              </a:rPr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1" indent="-342900" hangingPunct="0">
              <a:buFont typeface="Arial" pitchFamily="34" charset="0"/>
              <a:buChar char="•"/>
            </a:pPr>
            <a:r>
              <a:rPr lang="ru-RU" sz="3100" b="1" dirty="0"/>
              <a:t>Высокая основность шлака</a:t>
            </a:r>
          </a:p>
          <a:p>
            <a:pPr lvl="1" hangingPunct="0"/>
            <a:r>
              <a:rPr lang="ru-RU" dirty="0"/>
              <a:t>увеличение </a:t>
            </a:r>
            <a:r>
              <a:rPr lang="ru-RU" i="1" dirty="0"/>
              <a:t>a</a:t>
            </a:r>
            <a:r>
              <a:rPr lang="ru-RU" baseline="-25000" dirty="0"/>
              <a:t>(</a:t>
            </a:r>
            <a:r>
              <a:rPr lang="ru-RU" baseline="-25000" dirty="0" err="1"/>
              <a:t>CaO</a:t>
            </a:r>
            <a:r>
              <a:rPr lang="ru-RU" baseline="-25000" dirty="0"/>
              <a:t>)</a:t>
            </a:r>
            <a:r>
              <a:rPr lang="ru-RU" dirty="0"/>
              <a:t>, т.е. концентрации свободного (не связанного с кислотными оксидами) оксида кальция, что достигается присадками извести и компонентов, обеспечивающих ее растворение в шлаке повышенной основности (</a:t>
            </a:r>
            <a:r>
              <a:rPr lang="ru-RU" i="1" dirty="0"/>
              <a:t>В&gt;</a:t>
            </a:r>
            <a:r>
              <a:rPr lang="ru-RU" dirty="0"/>
              <a:t>2,5);</a:t>
            </a:r>
            <a:endParaRPr lang="en-US" dirty="0"/>
          </a:p>
          <a:p>
            <a:pPr hangingPunct="0"/>
            <a:r>
              <a:rPr lang="ru-RU" b="1" dirty="0" smtClean="0"/>
              <a:t>Низкий </a:t>
            </a:r>
            <a:r>
              <a:rPr lang="ru-RU" b="1" dirty="0"/>
              <a:t>окислительный потенциал системы:</a:t>
            </a:r>
          </a:p>
          <a:p>
            <a:pPr lvl="1" hangingPunct="0"/>
            <a:r>
              <a:rPr lang="ru-RU" dirty="0" smtClean="0"/>
              <a:t>снижение </a:t>
            </a:r>
            <a:r>
              <a:rPr lang="ru-RU" i="1" dirty="0"/>
              <a:t>a</a:t>
            </a:r>
            <a:r>
              <a:rPr lang="ru-RU" baseline="-25000" dirty="0"/>
              <a:t>(</a:t>
            </a:r>
            <a:r>
              <a:rPr lang="ru-RU" baseline="-25000" dirty="0" err="1"/>
              <a:t>FeO</a:t>
            </a:r>
            <a:r>
              <a:rPr lang="ru-RU" baseline="-25000" dirty="0"/>
              <a:t>)</a:t>
            </a:r>
            <a:r>
              <a:rPr lang="ru-RU" dirty="0"/>
              <a:t>, </a:t>
            </a:r>
            <a:r>
              <a:rPr lang="ru-RU" i="1" dirty="0"/>
              <a:t>а</a:t>
            </a:r>
            <a:r>
              <a:rPr lang="en-US" baseline="-25000" dirty="0"/>
              <a:t>[O]</a:t>
            </a:r>
            <a:r>
              <a:rPr lang="ru-RU" dirty="0"/>
              <a:t>, что достигается присадкой </a:t>
            </a:r>
            <a:r>
              <a:rPr lang="ru-RU" dirty="0" err="1" smtClean="0"/>
              <a:t>раскислителей</a:t>
            </a:r>
            <a:r>
              <a:rPr lang="ru-RU" dirty="0" smtClean="0"/>
              <a:t> в металл и(или) в шлак;</a:t>
            </a:r>
            <a:endParaRPr lang="en-US" dirty="0"/>
          </a:p>
          <a:p>
            <a:r>
              <a:rPr lang="ru-RU" b="1" dirty="0"/>
              <a:t>Сравнительно низкая температура ванны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426816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Сталеплавильные шлаки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/>
              <a:t>Шлак</a:t>
            </a:r>
            <a:r>
              <a:rPr lang="ru-RU" dirty="0"/>
              <a:t>, представляющий собой </a:t>
            </a:r>
            <a:r>
              <a:rPr lang="ru-RU" b="1" dirty="0"/>
              <a:t>сплав оксидов</a:t>
            </a:r>
            <a:r>
              <a:rPr lang="ru-RU" dirty="0"/>
              <a:t>, сульфидов, нитридов, фосфидов, карбидов и др. соединений и является неизбежным побочным продук­том любого современного способа производства стали в открытых агрегатах.</a:t>
            </a:r>
          </a:p>
          <a:p>
            <a:r>
              <a:rPr lang="ru-RU" dirty="0"/>
              <a:t>Образование шлака обусловлено:</a:t>
            </a:r>
          </a:p>
          <a:p>
            <a:pPr lvl="1"/>
            <a:r>
              <a:rPr lang="ru-RU" dirty="0"/>
              <a:t>во-первых, с обязательным окислением элементов металлической фазы во время плавки и образованием при этом различных нелетучих (шлакообразующих) оксидов, имеющих меньшую плотность, чем металл, и собирающихся на поверхности металла;</a:t>
            </a:r>
          </a:p>
          <a:p>
            <a:pPr lvl="1"/>
            <a:r>
              <a:rPr lang="ru-RU" dirty="0"/>
              <a:t>во-вторых, с неизбежным разрушением футеровки в условиях высоких температур под </a:t>
            </a:r>
            <a:r>
              <a:rPr lang="ru-RU" dirty="0" smtClean="0"/>
              <a:t>действием </a:t>
            </a:r>
            <a:r>
              <a:rPr lang="ru-RU" dirty="0"/>
              <a:t>оксидов, образующихся в результате окисления </a:t>
            </a:r>
            <a:r>
              <a:rPr lang="ru-RU" dirty="0" smtClean="0"/>
              <a:t>компонентов </a:t>
            </a:r>
            <a:r>
              <a:rPr lang="ru-RU" dirty="0"/>
              <a:t>металлической фазы.</a:t>
            </a:r>
          </a:p>
          <a:p>
            <a:pPr lvl="1"/>
            <a:r>
              <a:rPr lang="ru-RU" dirty="0"/>
              <a:t>в-третьих, попаданием в ванну оксидов извне с неметаллическими шихтовыми материалами (флюсов и твердых окислителей</a:t>
            </a:r>
            <a:r>
              <a:rPr lang="ru-RU"/>
              <a:t>), </a:t>
            </a:r>
            <a:r>
              <a:rPr lang="ru-RU" smtClean="0"/>
              <a:t>загрязнениями </a:t>
            </a:r>
            <a:r>
              <a:rPr lang="ru-RU" dirty="0"/>
              <a:t>(мусора) лома и миксерного или доменного шлака.</a:t>
            </a:r>
          </a:p>
        </p:txBody>
      </p:sp>
    </p:spTree>
    <p:extLst>
      <p:ext uri="{BB962C8B-B14F-4D97-AF65-F5344CB8AC3E}">
        <p14:creationId xmlns:p14="http://schemas.microsoft.com/office/powerpoint/2010/main" xmlns="" val="20268768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/>
              <a:t>Источники образования шлака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/>
              <a:t>Продукты окисления примесей чугуна и лома </a:t>
            </a:r>
            <a:r>
              <a:rPr lang="ru-RU" dirty="0"/>
              <a:t>— кремния, марганца, фосфора, серы, хрома и других элементов (</a:t>
            </a:r>
            <a:r>
              <a:rPr lang="en-US" dirty="0" err="1"/>
              <a:t>SiO</a:t>
            </a:r>
            <a:r>
              <a:rPr lang="ru-RU" baseline="-25000" dirty="0"/>
              <a:t>2</a:t>
            </a:r>
            <a:r>
              <a:rPr lang="ru-RU" dirty="0"/>
              <a:t>, </a:t>
            </a:r>
            <a:r>
              <a:rPr lang="en-US" dirty="0" err="1"/>
              <a:t>MnO</a:t>
            </a:r>
            <a:r>
              <a:rPr lang="ru-RU" dirty="0"/>
              <a:t>, Р</a:t>
            </a:r>
            <a:r>
              <a:rPr lang="ru-RU" baseline="-25000" dirty="0"/>
              <a:t>2</a:t>
            </a:r>
            <a:r>
              <a:rPr lang="ru-RU" dirty="0"/>
              <a:t>О</a:t>
            </a:r>
            <a:r>
              <a:rPr lang="ru-RU" baseline="-25000" dirty="0"/>
              <a:t>5</a:t>
            </a:r>
            <a:r>
              <a:rPr lang="ru-RU" dirty="0"/>
              <a:t>, </a:t>
            </a:r>
            <a:r>
              <a:rPr lang="en-US" dirty="0" err="1"/>
              <a:t>FeS</a:t>
            </a:r>
            <a:r>
              <a:rPr lang="ru-RU" dirty="0"/>
              <a:t>, </a:t>
            </a:r>
            <a:r>
              <a:rPr lang="en-US" dirty="0" err="1"/>
              <a:t>MnS</a:t>
            </a:r>
            <a:r>
              <a:rPr lang="ru-RU" dirty="0"/>
              <a:t>, С</a:t>
            </a:r>
            <a:r>
              <a:rPr lang="en-US" dirty="0"/>
              <a:t>r</a:t>
            </a:r>
            <a:r>
              <a:rPr lang="ru-RU" baseline="-25000" dirty="0"/>
              <a:t>2</a:t>
            </a:r>
            <a:r>
              <a:rPr lang="ru-RU" dirty="0"/>
              <a:t>О</a:t>
            </a:r>
            <a:r>
              <a:rPr lang="ru-RU" baseline="-25000" dirty="0"/>
              <a:t>3</a:t>
            </a:r>
            <a:r>
              <a:rPr lang="ru-RU" dirty="0"/>
              <a:t> и др.).</a:t>
            </a:r>
          </a:p>
          <a:p>
            <a:r>
              <a:rPr lang="ru-RU" b="1" dirty="0" smtClean="0"/>
              <a:t>Продукты </a:t>
            </a:r>
            <a:r>
              <a:rPr lang="ru-RU" b="1" dirty="0"/>
              <a:t>разрушения футеровки агрегата </a:t>
            </a:r>
            <a:r>
              <a:rPr lang="ru-RU" dirty="0"/>
              <a:t>— при разъедании основной футеровки (доломита, магнезита) в шлак переходят </a:t>
            </a:r>
            <a:r>
              <a:rPr lang="ru-RU" dirty="0" err="1"/>
              <a:t>СаО</a:t>
            </a:r>
            <a:r>
              <a:rPr lang="ru-RU" dirty="0"/>
              <a:t>, </a:t>
            </a:r>
            <a:r>
              <a:rPr lang="en-US" dirty="0" err="1"/>
              <a:t>MgO</a:t>
            </a:r>
            <a:r>
              <a:rPr lang="ru-RU" dirty="0"/>
              <a:t>, при разъедании кислой (динас) — </a:t>
            </a:r>
            <a:r>
              <a:rPr lang="en-US" dirty="0" err="1"/>
              <a:t>SiO</a:t>
            </a:r>
            <a:r>
              <a:rPr lang="ru-RU" baseline="-25000" dirty="0"/>
              <a:t>2</a:t>
            </a:r>
            <a:r>
              <a:rPr lang="ru-RU" dirty="0"/>
              <a:t>.</a:t>
            </a:r>
          </a:p>
          <a:p>
            <a:r>
              <a:rPr lang="ru-RU" b="1" dirty="0"/>
              <a:t>Добавочные </a:t>
            </a:r>
            <a:r>
              <a:rPr lang="ru-RU" b="1" dirty="0" smtClean="0"/>
              <a:t>материалы (</a:t>
            </a:r>
            <a:r>
              <a:rPr lang="ru-RU" b="1" dirty="0"/>
              <a:t>ш</a:t>
            </a:r>
            <a:r>
              <a:rPr lang="ru-RU" b="1" dirty="0" smtClean="0"/>
              <a:t>лакообразующие)</a:t>
            </a:r>
            <a:r>
              <a:rPr lang="ru-RU" dirty="0" smtClean="0"/>
              <a:t> </a:t>
            </a:r>
            <a:r>
              <a:rPr lang="ru-RU" dirty="0"/>
              <a:t>и окислители (известняк, известь, боксит, плавиковый шпат, железная и марганцевая руды и т.п.) — </a:t>
            </a:r>
            <a:r>
              <a:rPr lang="ru-RU" dirty="0" err="1"/>
              <a:t>СаО</a:t>
            </a:r>
            <a:r>
              <a:rPr lang="ru-RU" dirty="0"/>
              <a:t>, А</a:t>
            </a:r>
            <a:r>
              <a:rPr lang="en-US" dirty="0"/>
              <a:t>l</a:t>
            </a:r>
            <a:r>
              <a:rPr lang="ru-RU" baseline="-25000" dirty="0"/>
              <a:t>2</a:t>
            </a:r>
            <a:r>
              <a:rPr lang="ru-RU" dirty="0"/>
              <a:t>О</a:t>
            </a:r>
            <a:r>
              <a:rPr lang="ru-RU" baseline="-25000" dirty="0"/>
              <a:t>3</a:t>
            </a:r>
            <a:r>
              <a:rPr lang="ru-RU" dirty="0"/>
              <a:t>, </a:t>
            </a:r>
            <a:r>
              <a:rPr lang="en-US" dirty="0" err="1"/>
              <a:t>SiO</a:t>
            </a:r>
            <a:r>
              <a:rPr lang="ru-RU" baseline="-25000" dirty="0"/>
              <a:t>2</a:t>
            </a:r>
            <a:r>
              <a:rPr lang="ru-RU" dirty="0"/>
              <a:t>, </a:t>
            </a:r>
            <a:r>
              <a:rPr lang="en-US" dirty="0" err="1"/>
              <a:t>FeO</a:t>
            </a:r>
            <a:r>
              <a:rPr lang="ru-RU" dirty="0"/>
              <a:t>, </a:t>
            </a:r>
            <a:r>
              <a:rPr lang="en-US" dirty="0"/>
              <a:t>Fe</a:t>
            </a:r>
            <a:r>
              <a:rPr lang="ru-RU" baseline="-25000" dirty="0"/>
              <a:t>2</a:t>
            </a:r>
            <a:r>
              <a:rPr lang="ru-RU" dirty="0"/>
              <a:t>О</a:t>
            </a:r>
            <a:r>
              <a:rPr lang="ru-RU" baseline="-25000" dirty="0"/>
              <a:t>3</a:t>
            </a:r>
            <a:r>
              <a:rPr lang="ru-RU" dirty="0"/>
              <a:t>, </a:t>
            </a:r>
            <a:r>
              <a:rPr lang="en-US" dirty="0" err="1"/>
              <a:t>MnO</a:t>
            </a:r>
            <a:r>
              <a:rPr lang="ru-RU" dirty="0"/>
              <a:t>, </a:t>
            </a:r>
            <a:r>
              <a:rPr lang="en-US" dirty="0" err="1"/>
              <a:t>CaF</a:t>
            </a:r>
            <a:r>
              <a:rPr lang="ru-RU" baseline="-25000" dirty="0"/>
              <a:t>2</a:t>
            </a:r>
            <a:r>
              <a:rPr lang="ru-RU" dirty="0"/>
              <a:t> и т. п.</a:t>
            </a:r>
          </a:p>
          <a:p>
            <a:r>
              <a:rPr lang="ru-RU" dirty="0" smtClean="0"/>
              <a:t>Загрязнения</a:t>
            </a:r>
            <a:r>
              <a:rPr lang="ru-RU" dirty="0"/>
              <a:t>, внесенные шихтой (песок, глина, миксерный шлак и т.п.), —</a:t>
            </a:r>
            <a:r>
              <a:rPr lang="en-US" dirty="0" err="1"/>
              <a:t>SiO</a:t>
            </a:r>
            <a:r>
              <a:rPr lang="ru-RU" baseline="-25000" dirty="0"/>
              <a:t>2</a:t>
            </a:r>
            <a:r>
              <a:rPr lang="ru-RU" dirty="0"/>
              <a:t>, А</a:t>
            </a:r>
            <a:r>
              <a:rPr lang="en-US" dirty="0"/>
              <a:t>l</a:t>
            </a:r>
            <a:r>
              <a:rPr lang="ru-RU" baseline="-25000" dirty="0"/>
              <a:t>2</a:t>
            </a:r>
            <a:r>
              <a:rPr lang="ru-RU" dirty="0"/>
              <a:t>О</a:t>
            </a:r>
            <a:r>
              <a:rPr lang="ru-RU" baseline="-25000" dirty="0"/>
              <a:t>3</a:t>
            </a:r>
            <a:r>
              <a:rPr lang="ru-RU" dirty="0"/>
              <a:t>, </a:t>
            </a:r>
            <a:r>
              <a:rPr lang="ru-RU" dirty="0" err="1"/>
              <a:t>MnS</a:t>
            </a:r>
            <a:r>
              <a:rPr lang="ru-RU" dirty="0"/>
              <a:t> и т.п.</a:t>
            </a:r>
          </a:p>
          <a:p>
            <a:r>
              <a:rPr lang="ru-RU" dirty="0" smtClean="0"/>
              <a:t>Ржавчина</a:t>
            </a:r>
            <a:r>
              <a:rPr lang="ru-RU" dirty="0"/>
              <a:t>, покрывающая заваливаемый в сталеплавильные агрегаты лом, — оксиды железа.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966572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Роль шлаков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dirty="0"/>
              <a:t>Положительное значение </a:t>
            </a:r>
            <a:r>
              <a:rPr lang="ru-RU" dirty="0"/>
              <a:t>шлаков состоит в </a:t>
            </a:r>
            <a:endParaRPr lang="ru-RU" dirty="0" smtClean="0"/>
          </a:p>
          <a:p>
            <a:pPr lvl="1"/>
            <a:r>
              <a:rPr lang="ru-RU" b="1" dirty="0" smtClean="0"/>
              <a:t>способности </a:t>
            </a:r>
            <a:r>
              <a:rPr lang="ru-RU" b="1" dirty="0"/>
              <a:t>погло­щать фосфор </a:t>
            </a:r>
            <a:r>
              <a:rPr lang="ru-RU" b="1" i="1" dirty="0"/>
              <a:t>(</a:t>
            </a:r>
            <a:r>
              <a:rPr lang="ru-RU" b="1" i="1" dirty="0" err="1"/>
              <a:t>дефосфорация</a:t>
            </a:r>
            <a:r>
              <a:rPr lang="ru-RU" b="1" i="1" dirty="0"/>
              <a:t>)</a:t>
            </a:r>
            <a:r>
              <a:rPr lang="ru-RU" b="1" dirty="0"/>
              <a:t> и серу </a:t>
            </a:r>
            <a:r>
              <a:rPr lang="ru-RU" b="1" i="1" dirty="0"/>
              <a:t>(</a:t>
            </a:r>
            <a:r>
              <a:rPr lang="ru-RU" b="1" i="1" dirty="0" err="1"/>
              <a:t>десульфурация</a:t>
            </a:r>
            <a:r>
              <a:rPr lang="ru-RU" b="1" i="1" dirty="0"/>
              <a:t>)</a:t>
            </a:r>
            <a:r>
              <a:rPr lang="ru-RU" b="1" dirty="0"/>
              <a:t> </a:t>
            </a:r>
            <a:r>
              <a:rPr lang="ru-RU" dirty="0"/>
              <a:t>из </a:t>
            </a:r>
            <a:r>
              <a:rPr lang="ru-RU" dirty="0" smtClean="0"/>
              <a:t>металла</a:t>
            </a:r>
            <a:r>
              <a:rPr lang="ru-RU" dirty="0"/>
              <a:t>. Такими свойствами обладают только основные шлаки, в </a:t>
            </a:r>
            <a:r>
              <a:rPr lang="ru-RU" dirty="0" smtClean="0"/>
              <a:t>которых </a:t>
            </a:r>
            <a:r>
              <a:rPr lang="ru-RU" dirty="0"/>
              <a:t>преобладает содержание основных оксидов, прежде всего </a:t>
            </a:r>
            <a:r>
              <a:rPr lang="ru-RU" dirty="0" err="1"/>
              <a:t>СаО</a:t>
            </a:r>
            <a:r>
              <a:rPr lang="ru-RU" dirty="0"/>
              <a:t>. </a:t>
            </a:r>
          </a:p>
          <a:p>
            <a:pPr lvl="1"/>
            <a:r>
              <a:rPr lang="ru-RU" b="1" dirty="0" smtClean="0"/>
              <a:t>защите </a:t>
            </a:r>
            <a:r>
              <a:rPr lang="ru-RU" b="1" dirty="0"/>
              <a:t>металла от поступающих из атмосферы печи вредных примесей</a:t>
            </a:r>
            <a:r>
              <a:rPr lang="ru-RU" dirty="0"/>
              <a:t>, главным образом </a:t>
            </a:r>
            <a:r>
              <a:rPr lang="ru-RU" dirty="0" smtClean="0"/>
              <a:t>газов, что характерно для </a:t>
            </a:r>
            <a:r>
              <a:rPr lang="ru-RU" dirty="0"/>
              <a:t>подовых </a:t>
            </a:r>
            <a:r>
              <a:rPr lang="ru-RU" dirty="0" smtClean="0"/>
              <a:t>процессов, </a:t>
            </a:r>
            <a:r>
              <a:rPr lang="ru-RU" dirty="0"/>
              <a:t>т. е. в процессах, осуществляемых в мартеновских, </a:t>
            </a:r>
            <a:r>
              <a:rPr lang="ru-RU" dirty="0" err="1"/>
              <a:t>двухванных</a:t>
            </a:r>
            <a:r>
              <a:rPr lang="ru-RU" dirty="0"/>
              <a:t> и электродуговых </a:t>
            </a:r>
            <a:r>
              <a:rPr lang="ru-RU" dirty="0" smtClean="0"/>
              <a:t>печах</a:t>
            </a:r>
          </a:p>
          <a:p>
            <a:r>
              <a:rPr lang="ru-RU" b="1" dirty="0" smtClean="0"/>
              <a:t>Отрицательное </a:t>
            </a:r>
            <a:r>
              <a:rPr lang="ru-RU" b="1" dirty="0"/>
              <a:t>значение </a:t>
            </a:r>
            <a:r>
              <a:rPr lang="ru-RU" dirty="0"/>
              <a:t>шлаков </a:t>
            </a:r>
            <a:r>
              <a:rPr lang="ru-RU" dirty="0" smtClean="0"/>
              <a:t>выражается </a:t>
            </a:r>
            <a:r>
              <a:rPr lang="ru-RU" dirty="0"/>
              <a:t>в следующем: </a:t>
            </a:r>
            <a:endParaRPr lang="ru-RU" dirty="0" smtClean="0"/>
          </a:p>
          <a:p>
            <a:pPr lvl="1"/>
            <a:r>
              <a:rPr lang="ru-RU" dirty="0" smtClean="0"/>
              <a:t>1</a:t>
            </a:r>
            <a:r>
              <a:rPr lang="ru-RU" dirty="0"/>
              <a:t>) разрушающем действии на футеровку агрегата; </a:t>
            </a:r>
            <a:endParaRPr lang="ru-RU" dirty="0" smtClean="0"/>
          </a:p>
          <a:p>
            <a:pPr lvl="1"/>
            <a:r>
              <a:rPr lang="ru-RU" dirty="0" smtClean="0"/>
              <a:t>2</a:t>
            </a:r>
            <a:r>
              <a:rPr lang="ru-RU" dirty="0"/>
              <a:t>) увеличении потери (угара) полезных примесей в процессе </a:t>
            </a:r>
            <a:r>
              <a:rPr lang="ru-RU" dirty="0" smtClean="0"/>
              <a:t>окислительного </a:t>
            </a:r>
            <a:r>
              <a:rPr lang="ru-RU" dirty="0"/>
              <a:t>рафинирования, а также раскисления и легирования; </a:t>
            </a:r>
            <a:endParaRPr lang="ru-RU" dirty="0" smtClean="0"/>
          </a:p>
          <a:p>
            <a:pPr lvl="1"/>
            <a:r>
              <a:rPr lang="ru-RU" dirty="0" smtClean="0"/>
              <a:t>3</a:t>
            </a:r>
            <a:r>
              <a:rPr lang="ru-RU" dirty="0"/>
              <a:t>) увеличении потери железа в виде оксидов и корольков, </a:t>
            </a:r>
            <a:r>
              <a:rPr lang="ru-RU" dirty="0" smtClean="0"/>
              <a:t>содержащихся </a:t>
            </a:r>
            <a:r>
              <a:rPr lang="ru-RU" dirty="0"/>
              <a:t>в шлаке. </a:t>
            </a:r>
          </a:p>
          <a:p>
            <a:pPr marL="457200" lvl="1" indent="0">
              <a:buNone/>
            </a:pPr>
            <a:r>
              <a:rPr lang="ru-RU" b="1" i="1" dirty="0" smtClean="0"/>
              <a:t>Установление </a:t>
            </a:r>
            <a:r>
              <a:rPr lang="ru-RU" b="1" i="1" dirty="0"/>
              <a:t>оптимального шлакового режима плавки должно означать обеспечение возможно большего проявления положительной их роли и меньшего - отри­цательной.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1360796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3200" b="1" dirty="0"/>
              <a:t>Состав шлаков</a:t>
            </a:r>
            <a:endParaRPr lang="ru-RU" sz="32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980728"/>
                <a:ext cx="8229600" cy="5544616"/>
              </a:xfrm>
            </p:spPr>
            <p:txBody>
              <a:bodyPr>
                <a:normAutofit fontScale="85000" lnSpcReduction="10000"/>
              </a:bodyPr>
              <a:lstStyle/>
              <a:p>
                <a:r>
                  <a:rPr lang="ru-RU" dirty="0" smtClean="0"/>
                  <a:t>Строение шлаков и их основные физико-химические свойства определяются содержанием в них различных оксидов, которое услов­но принято называть </a:t>
                </a:r>
                <a:r>
                  <a:rPr lang="ru-RU" i="1" dirty="0"/>
                  <a:t>химическим составом шлака. </a:t>
                </a:r>
                <a:endParaRPr lang="ru-RU" dirty="0"/>
              </a:p>
              <a:p>
                <a:r>
                  <a:rPr lang="ru-RU" dirty="0"/>
                  <a:t>Д</a:t>
                </a:r>
                <a:r>
                  <a:rPr lang="ru-RU" dirty="0" smtClean="0"/>
                  <a:t>ля характеристики химического состава шлака вводится понятие основности - </a:t>
                </a:r>
                <a:r>
                  <a:rPr lang="ru-RU" b="1" i="1" dirty="0" smtClean="0"/>
                  <a:t>В</a:t>
                </a:r>
                <a:r>
                  <a:rPr lang="ru-RU" dirty="0" smtClean="0"/>
                  <a:t>.</a:t>
                </a:r>
                <a:endParaRPr lang="en-US" dirty="0" smtClean="0"/>
              </a:p>
              <a:p>
                <a:pPr marL="0" indent="0">
                  <a:buNone/>
                </a:pPr>
                <a:r>
                  <a:rPr lang="ru-RU" dirty="0" smtClean="0"/>
                  <a:t>     В общем виде </a:t>
                </a:r>
                <a:endParaRPr lang="en-US" b="0" i="1" dirty="0" smtClean="0">
                  <a:latin typeface="Cambria Math"/>
                </a:endParaRPr>
              </a:p>
              <a:p>
                <a:pPr marL="457200" lvl="1" indent="0">
                  <a:buNone/>
                </a:pPr>
                <a:r>
                  <a:rPr lang="en-US" b="1" i="1" dirty="0"/>
                  <a:t>B</a:t>
                </a:r>
                <a14:m>
                  <m:oMath xmlns:m="http://schemas.openxmlformats.org/officeDocument/2006/math">
                    <m:r>
                      <a:rPr lang="ru-RU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основных оксидов</m:t>
                            </m:r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кислотных оксидпв</m:t>
                            </m:r>
                          </m:e>
                        </m:nary>
                      </m:den>
                    </m:f>
                  </m:oMath>
                </a14:m>
                <a:r>
                  <a:rPr lang="ru-RU" b="1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 dirty="0" smtClean="0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b="1" i="1" dirty="0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1" i="1" dirty="0" smtClean="0">
                                <a:latin typeface="Cambria Math"/>
                              </a:rPr>
                              <m:t>𝑪𝒂𝑶</m:t>
                            </m:r>
                          </m:e>
                        </m:d>
                        <m:r>
                          <a:rPr lang="en-US" b="1" i="1" dirty="0" smtClean="0">
                            <a:latin typeface="Cambria Math"/>
                          </a:rPr>
                          <m:t>+</m:t>
                        </m:r>
                        <m:d>
                          <m:dPr>
                            <m:ctrlPr>
                              <a:rPr lang="en-US" b="1" i="1" dirty="0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1" i="1" dirty="0" smtClean="0">
                                <a:latin typeface="Cambria Math"/>
                              </a:rPr>
                              <m:t>𝑴𝒈𝑶</m:t>
                            </m:r>
                          </m:e>
                        </m:d>
                        <m:r>
                          <a:rPr lang="en-US" b="1" i="1" dirty="0" smtClean="0">
                            <a:latin typeface="Cambria Math"/>
                          </a:rPr>
                          <m:t>+</m:t>
                        </m:r>
                        <m:d>
                          <m:dPr>
                            <m:ctrlPr>
                              <a:rPr lang="en-US" b="1" i="1" dirty="0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1" i="1" dirty="0" smtClean="0">
                                <a:latin typeface="Cambria Math"/>
                              </a:rPr>
                              <m:t>𝑴𝒏𝑶</m:t>
                            </m:r>
                          </m:e>
                        </m:d>
                        <m:r>
                          <a:rPr lang="en-US" b="1" i="1" dirty="0" smtClean="0">
                            <a:latin typeface="Cambria Math"/>
                          </a:rPr>
                          <m:t>+(</m:t>
                        </m:r>
                        <m:r>
                          <a:rPr lang="en-US" b="1" i="1" dirty="0" smtClean="0">
                            <a:latin typeface="Cambria Math"/>
                          </a:rPr>
                          <m:t>𝑭𝒆𝑶</m:t>
                        </m:r>
                        <m:r>
                          <a:rPr lang="en-US" b="1" i="1" dirty="0" smtClean="0">
                            <a:latin typeface="Cambria Math"/>
                          </a:rPr>
                          <m:t>)</m:t>
                        </m:r>
                      </m:num>
                      <m:den>
                        <m:sSub>
                          <m:sSubPr>
                            <m:ctrlPr>
                              <a:rPr lang="en-US" b="1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1" i="1" dirty="0" smtClean="0">
                                <a:latin typeface="Cambria Math"/>
                              </a:rPr>
                              <m:t>(</m:t>
                            </m:r>
                            <m:r>
                              <a:rPr lang="en-US" b="1" i="1" dirty="0" smtClean="0">
                                <a:latin typeface="Cambria Math"/>
                              </a:rPr>
                              <m:t>𝑺𝒊𝑶</m:t>
                            </m:r>
                          </m:e>
                          <m:sub>
                            <m:r>
                              <a:rPr lang="en-US" b="1" i="1" dirty="0" smtClean="0"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r>
                          <a:rPr lang="en-US" b="1" i="1" dirty="0" smtClean="0">
                            <a:latin typeface="Cambria Math"/>
                          </a:rPr>
                          <m:t>)+</m:t>
                        </m:r>
                        <m:sSub>
                          <m:sSubPr>
                            <m:ctrlPr>
                              <a:rPr lang="en-US" b="1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1" i="1" dirty="0" smtClean="0">
                                <a:latin typeface="Cambria Math"/>
                              </a:rPr>
                              <m:t>(</m:t>
                            </m:r>
                            <m:r>
                              <a:rPr lang="en-US" b="1" i="1" dirty="0" smtClean="0">
                                <a:latin typeface="Cambria Math"/>
                              </a:rPr>
                              <m:t>𝑷</m:t>
                            </m:r>
                          </m:e>
                          <m:sub>
                            <m:r>
                              <a:rPr lang="en-US" b="1" i="1" dirty="0" smtClean="0"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sSub>
                          <m:sSubPr>
                            <m:ctrlPr>
                              <a:rPr lang="en-US" b="1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1" i="1" dirty="0" smtClean="0">
                                <a:latin typeface="Cambria Math"/>
                              </a:rPr>
                              <m:t>𝑶</m:t>
                            </m:r>
                          </m:e>
                          <m:sub>
                            <m:r>
                              <a:rPr lang="en-US" b="1" i="1" dirty="0" smtClean="0">
                                <a:latin typeface="Cambria Math"/>
                              </a:rPr>
                              <m:t>𝟓</m:t>
                            </m:r>
                          </m:sub>
                        </m:sSub>
                        <m:r>
                          <a:rPr lang="en-US" b="1" i="1" dirty="0" smtClean="0">
                            <a:latin typeface="Cambria Math"/>
                          </a:rPr>
                          <m:t>)</m:t>
                        </m:r>
                      </m:den>
                    </m:f>
                  </m:oMath>
                </a14:m>
                <a:endParaRPr lang="ru-RU" b="1" dirty="0" smtClean="0"/>
              </a:p>
              <a:p>
                <a:pPr marL="0" indent="0">
                  <a:buNone/>
                </a:pPr>
                <a:r>
                  <a:rPr lang="ru-RU" dirty="0" smtClean="0"/>
                  <a:t>     В упрощенном виде</a:t>
                </a:r>
              </a:p>
              <a:p>
                <a:pPr marL="457200" lvl="1" indent="0">
                  <a:buNone/>
                </a:pPr>
                <a:r>
                  <a:rPr lang="en-US" b="1" i="1" dirty="0"/>
                  <a:t>B</a:t>
                </a:r>
                <a14:m>
                  <m:oMath xmlns:m="http://schemas.openxmlformats.org/officeDocument/2006/math">
                    <m:r>
                      <a:rPr lang="ru-RU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b="1" i="1" dirty="0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b="1" i="1" dirty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1" i="1" dirty="0">
                                <a:latin typeface="Cambria Math"/>
                              </a:rPr>
                              <m:t>𝑪𝒂𝑶</m:t>
                            </m:r>
                          </m:e>
                        </m:d>
                        <m:r>
                          <a:rPr lang="en-US" b="1" i="1" dirty="0">
                            <a:latin typeface="Cambria Math"/>
                          </a:rPr>
                          <m:t>+</m:t>
                        </m:r>
                        <m:d>
                          <m:dPr>
                            <m:ctrlPr>
                              <a:rPr lang="en-US" b="1" i="1" dirty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1" i="1" dirty="0">
                                <a:latin typeface="Cambria Math"/>
                              </a:rPr>
                              <m:t>𝑴𝒈𝑶</m:t>
                            </m:r>
                          </m:e>
                        </m:d>
                      </m:num>
                      <m:den>
                        <m:sSub>
                          <m:sSubPr>
                            <m:ctrlPr>
                              <a:rPr lang="en-US" b="1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1" i="1" dirty="0">
                                <a:latin typeface="Cambria Math"/>
                              </a:rPr>
                              <m:t>(</m:t>
                            </m:r>
                            <m:r>
                              <a:rPr lang="en-US" b="1" i="1" dirty="0">
                                <a:latin typeface="Cambria Math"/>
                              </a:rPr>
                              <m:t>𝑺𝒊𝑶</m:t>
                            </m:r>
                          </m:e>
                          <m:sub>
                            <m:r>
                              <a:rPr lang="en-US" b="1" i="1" dirty="0"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r>
                          <a:rPr lang="en-US" b="1" i="1" dirty="0">
                            <a:latin typeface="Cambria Math"/>
                          </a:rPr>
                          <m:t>)</m:t>
                        </m:r>
                      </m:den>
                    </m:f>
                  </m:oMath>
                </a14:m>
                <a:r>
                  <a:rPr lang="ru-RU" dirty="0" smtClean="0"/>
                  <a:t> или </a:t>
                </a:r>
                <a:r>
                  <a:rPr lang="en-US" b="1" i="1" dirty="0"/>
                  <a:t>B</a:t>
                </a:r>
                <a14:m>
                  <m:oMath xmlns:m="http://schemas.openxmlformats.org/officeDocument/2006/math">
                    <m:r>
                      <a:rPr lang="ru-RU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b="1" i="1" dirty="0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b="1" i="1" dirty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1" i="1" dirty="0">
                                <a:latin typeface="Cambria Math"/>
                              </a:rPr>
                              <m:t>𝑪𝒂𝑶</m:t>
                            </m:r>
                          </m:e>
                        </m:d>
                      </m:num>
                      <m:den>
                        <m:sSub>
                          <m:sSubPr>
                            <m:ctrlPr>
                              <a:rPr lang="en-US" b="1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1" i="1" dirty="0">
                                <a:latin typeface="Cambria Math"/>
                              </a:rPr>
                              <m:t>(</m:t>
                            </m:r>
                            <m:r>
                              <a:rPr lang="en-US" b="1" i="1" dirty="0">
                                <a:latin typeface="Cambria Math"/>
                              </a:rPr>
                              <m:t>𝑺𝒊𝑶</m:t>
                            </m:r>
                          </m:e>
                          <m:sub>
                            <m:r>
                              <a:rPr lang="en-US" b="1" i="1" dirty="0"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r>
                          <a:rPr lang="en-US" b="1" i="1" dirty="0">
                            <a:latin typeface="Cambria Math"/>
                          </a:rPr>
                          <m:t>)</m:t>
                        </m:r>
                      </m:den>
                    </m:f>
                  </m:oMath>
                </a14:m>
                <a:endParaRPr lang="ru-RU" dirty="0" smtClean="0"/>
              </a:p>
              <a:p>
                <a:pPr marL="342900" lvl="1" indent="-342900">
                  <a:buFont typeface="Arial" pitchFamily="34" charset="0"/>
                  <a:buChar char="•"/>
                </a:pPr>
                <a:r>
                  <a:rPr lang="ru-RU" sz="3200" b="1" i="1" dirty="0" smtClean="0"/>
                  <a:t>Нормальная основность </a:t>
                </a:r>
                <a:r>
                  <a:rPr lang="ru-RU" sz="3200" b="1" i="1" dirty="0"/>
                  <a:t>сталеплавильных шлаков = 2,5-3,5</a:t>
                </a: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980728"/>
                <a:ext cx="8229600" cy="5544616"/>
              </a:xfrm>
              <a:blipFill rotWithShape="1">
                <a:blip r:embed="rId2"/>
                <a:stretch>
                  <a:fillRect l="-1259" t="-1650" r="-889" b="-7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0961723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i="1" dirty="0" err="1"/>
              <a:t>Окисленность</a:t>
            </a:r>
            <a:r>
              <a:rPr lang="ru-RU" sz="3200" b="1" i="1" dirty="0"/>
              <a:t> </a:t>
            </a:r>
            <a:r>
              <a:rPr lang="ru-RU" sz="3200" b="1" i="1" dirty="0" smtClean="0"/>
              <a:t>шлака</a:t>
            </a:r>
            <a:r>
              <a:rPr lang="ru-RU" sz="3200" i="1" dirty="0">
                <a:latin typeface="Times New Roman"/>
                <a:ea typeface="Times New Roman"/>
              </a:rPr>
              <a:t>-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2200" dirty="0">
                <a:latin typeface="Times New Roman"/>
                <a:ea typeface="Times New Roman"/>
              </a:rPr>
              <a:t>это способность его оказывать окислительное воздействие на </a:t>
            </a:r>
            <a:r>
              <a:rPr lang="ru-RU" sz="2200" dirty="0" smtClean="0">
                <a:latin typeface="Times New Roman"/>
                <a:ea typeface="Times New Roman"/>
              </a:rPr>
              <a:t>металлическую </a:t>
            </a:r>
            <a:r>
              <a:rPr lang="ru-RU" sz="2200" dirty="0">
                <a:latin typeface="Times New Roman"/>
                <a:ea typeface="Times New Roman"/>
              </a:rPr>
              <a:t>фазу, передавая кислород в эту фазу.</a:t>
            </a:r>
            <a:endParaRPr lang="ru-RU" sz="2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В общем случае окислительная способ­ность шлака находится в сложной зависимости от содержания в нем оксидов железа (</a:t>
            </a:r>
            <a:r>
              <a:rPr lang="en-US" dirty="0" err="1"/>
              <a:t>FeO</a:t>
            </a:r>
            <a:r>
              <a:rPr lang="ru-RU" dirty="0"/>
              <a:t>), его основности (В), концентрации уг­лерода в металле ([С]) и температуры ванны. Окислительная способность шлака возрастает по мере повышения содержания оксидов железа в нем, концентрации </a:t>
            </a:r>
            <a:r>
              <a:rPr lang="ru-RU" dirty="0" smtClean="0"/>
              <a:t>углерода </a:t>
            </a:r>
            <a:r>
              <a:rPr lang="ru-RU" dirty="0"/>
              <a:t>в металле и температуры и снижения основности шлака до 1,7-1,8.</a:t>
            </a:r>
          </a:p>
          <a:p>
            <a:r>
              <a:rPr lang="ru-RU" dirty="0"/>
              <a:t>В качестве меры </a:t>
            </a:r>
            <a:r>
              <a:rPr lang="ru-RU" dirty="0" err="1"/>
              <a:t>окисленности</a:t>
            </a:r>
            <a:r>
              <a:rPr lang="ru-RU" dirty="0"/>
              <a:t> шлака в производственных условиях обычно принимают или </a:t>
            </a:r>
            <a:r>
              <a:rPr lang="ru-RU" dirty="0" smtClean="0"/>
              <a:t>содержание </a:t>
            </a:r>
            <a:r>
              <a:rPr lang="ru-RU" dirty="0"/>
              <a:t>(в %) в шлаке </a:t>
            </a:r>
            <a:r>
              <a:rPr lang="ru-RU" dirty="0" err="1"/>
              <a:t>FeO</a:t>
            </a:r>
            <a:r>
              <a:rPr lang="ru-RU" dirty="0"/>
              <a:t>, или содержащуюся в нем сумму </a:t>
            </a:r>
            <a:r>
              <a:rPr lang="en-US" dirty="0" err="1"/>
              <a:t>FeO</a:t>
            </a:r>
            <a:r>
              <a:rPr lang="ru-RU" dirty="0"/>
              <a:t> + </a:t>
            </a:r>
            <a:r>
              <a:rPr lang="en-US" dirty="0"/>
              <a:t>F</a:t>
            </a:r>
            <a:r>
              <a:rPr lang="ru-RU" dirty="0"/>
              <a:t>е</a:t>
            </a:r>
            <a:r>
              <a:rPr lang="ru-RU" baseline="-25000" dirty="0"/>
              <a:t>2</a:t>
            </a:r>
            <a:r>
              <a:rPr lang="ru-RU" dirty="0"/>
              <a:t>О</a:t>
            </a:r>
            <a:r>
              <a:rPr lang="ru-RU" baseline="-25000" dirty="0"/>
              <a:t>3</a:t>
            </a:r>
            <a:r>
              <a:rPr lang="ru-RU" dirty="0"/>
              <a:t>, или содержание в шлаке железа.</a:t>
            </a:r>
          </a:p>
        </p:txBody>
      </p:sp>
    </p:spTree>
    <p:extLst>
      <p:ext uri="{BB962C8B-B14F-4D97-AF65-F5344CB8AC3E}">
        <p14:creationId xmlns:p14="http://schemas.microsoft.com/office/powerpoint/2010/main" xmlns="" val="1533492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2800" b="1" dirty="0"/>
              <a:t>Углерод</a:t>
            </a:r>
            <a:endParaRPr lang="ru-RU" sz="2800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" y="764704"/>
            <a:ext cx="8435280" cy="5904656"/>
          </a:xfrm>
        </p:spPr>
        <p:txBody>
          <a:bodyPr>
            <a:normAutofit fontScale="62500" lnSpcReduction="20000"/>
          </a:bodyPr>
          <a:lstStyle/>
          <a:p>
            <a:r>
              <a:rPr lang="ru-RU" b="1" u="sng" dirty="0"/>
              <a:t>Углерод</a:t>
            </a:r>
            <a:r>
              <a:rPr lang="ru-RU" dirty="0"/>
              <a:t>, содержащийся в исходной </a:t>
            </a:r>
            <a:r>
              <a:rPr lang="ru-RU" dirty="0" err="1"/>
              <a:t>металлошихте</a:t>
            </a:r>
            <a:r>
              <a:rPr lang="ru-RU" dirty="0"/>
              <a:t>, в основном в чугуне, </a:t>
            </a:r>
            <a:r>
              <a:rPr lang="ru-RU" b="1" dirty="0"/>
              <a:t>оказывает</a:t>
            </a:r>
            <a:r>
              <a:rPr lang="ru-RU" dirty="0"/>
              <a:t> решающее </a:t>
            </a:r>
            <a:r>
              <a:rPr lang="ru-RU" b="1" i="1" dirty="0"/>
              <a:t>положительное влияние на ход и результаты</a:t>
            </a:r>
            <a:r>
              <a:rPr lang="ru-RU" b="1" dirty="0"/>
              <a:t> окислительного рафинирования металла </a:t>
            </a:r>
            <a:r>
              <a:rPr lang="ru-RU" dirty="0"/>
              <a:t>в любом аг­регате. Это связано прежде всего с тем, что в течение всего этого периода углерод окисляется.</a:t>
            </a:r>
          </a:p>
          <a:p>
            <a:r>
              <a:rPr lang="ru-RU" dirty="0"/>
              <a:t>Во-первых, при окислении углерода выделяются газы СО и СО</a:t>
            </a:r>
            <a:r>
              <a:rPr lang="ru-RU" baseline="-25000" dirty="0"/>
              <a:t>2</a:t>
            </a:r>
            <a:r>
              <a:rPr lang="ru-RU" dirty="0"/>
              <a:t>. Это газовыделение обеспечивает интенсивное перемешивание ванны (металла и шлака), без которого сталеплавильные процес­сы в существующих вариантах нереализуемы. Кроме того, пузыри СО, проходя через жидкий металл, способствуют удалению из него газов и неметаллических включений.</a:t>
            </a:r>
          </a:p>
          <a:p>
            <a:r>
              <a:rPr lang="ru-RU" dirty="0"/>
              <a:t>Во-вторых, процесс окисления углерода газообразным кисло­родом протекает с выделением </a:t>
            </a:r>
            <a:r>
              <a:rPr lang="ru-RU" dirty="0" smtClean="0"/>
              <a:t>теплоты, которая </a:t>
            </a:r>
            <a:r>
              <a:rPr lang="ru-RU" dirty="0"/>
              <a:t>используется для нагрева ванны.</a:t>
            </a:r>
          </a:p>
          <a:p>
            <a:r>
              <a:rPr lang="ru-RU" dirty="0"/>
              <a:t>В-третьих, реакция окисления углерода [</a:t>
            </a:r>
            <a:r>
              <a:rPr lang="en-US" dirty="0"/>
              <a:t>C</a:t>
            </a:r>
            <a:r>
              <a:rPr lang="ru-RU" dirty="0"/>
              <a:t>]+(</a:t>
            </a:r>
            <a:r>
              <a:rPr lang="en-US" dirty="0" err="1"/>
              <a:t>FeO</a:t>
            </a:r>
            <a:r>
              <a:rPr lang="ru-RU" dirty="0"/>
              <a:t>)={</a:t>
            </a:r>
            <a:r>
              <a:rPr lang="en-US" dirty="0"/>
              <a:t>CO</a:t>
            </a:r>
            <a:r>
              <a:rPr lang="ru-RU" dirty="0"/>
              <a:t>}+[</a:t>
            </a:r>
            <a:r>
              <a:rPr lang="en-US" dirty="0"/>
              <a:t>Fe</a:t>
            </a:r>
            <a:r>
              <a:rPr lang="ru-RU" dirty="0"/>
              <a:t>] защищает железо от чрезмерного окисления во время его окисли­тельного рафинирования, т.е. способствует уменьшению неизбеж­ных потерь железа из-за его окисления.</a:t>
            </a:r>
          </a:p>
          <a:p>
            <a:r>
              <a:rPr lang="ru-RU" dirty="0"/>
              <a:t>В-четвертых, содержание углерода в металле и непрерывное его окисление являются основными факторами, определяющими содержание кислорода в металле, от которого зависит содержание оксидных неметаллических включений в готовой стали, т.е. ее качество.</a:t>
            </a:r>
          </a:p>
        </p:txBody>
      </p:sp>
    </p:spTree>
    <p:extLst>
      <p:ext uri="{BB962C8B-B14F-4D97-AF65-F5344CB8AC3E}">
        <p14:creationId xmlns:p14="http://schemas.microsoft.com/office/powerpoint/2010/main" xmlns="" val="553081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Основные химические реакции сталеплавильного производства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u="sng" dirty="0"/>
              <a:t>Углерод</a:t>
            </a:r>
          </a:p>
          <a:p>
            <a:pPr marL="0" indent="0">
              <a:buNone/>
            </a:pPr>
            <a:r>
              <a:rPr lang="ru-RU" dirty="0" smtClean="0"/>
              <a:t>Возможные </a:t>
            </a:r>
            <a:r>
              <a:rPr lang="ru-RU" dirty="0"/>
              <a:t>реакции окисления углерода, растворенного в металле:</a:t>
            </a:r>
          </a:p>
          <a:p>
            <a:pPr lvl="1"/>
            <a:r>
              <a:rPr lang="ru-RU" dirty="0"/>
              <a:t>[С] + </a:t>
            </a:r>
            <a:r>
              <a:rPr lang="ru-RU" dirty="0" smtClean="0"/>
              <a:t>½</a:t>
            </a:r>
            <a:r>
              <a:rPr lang="en-US" dirty="0" smtClean="0"/>
              <a:t>{</a:t>
            </a:r>
            <a:r>
              <a:rPr lang="ru-RU" dirty="0" smtClean="0"/>
              <a:t>О</a:t>
            </a:r>
            <a:r>
              <a:rPr lang="ru-RU" baseline="-25000" dirty="0" smtClean="0"/>
              <a:t>2</a:t>
            </a:r>
            <a:r>
              <a:rPr lang="en-US" dirty="0" smtClean="0"/>
              <a:t>}</a:t>
            </a:r>
            <a:r>
              <a:rPr lang="ru-RU" dirty="0"/>
              <a:t> = </a:t>
            </a:r>
            <a:r>
              <a:rPr lang="en-US" dirty="0" smtClean="0"/>
              <a:t>{</a:t>
            </a:r>
            <a:r>
              <a:rPr lang="ru-RU" dirty="0" smtClean="0"/>
              <a:t>СО</a:t>
            </a:r>
            <a:r>
              <a:rPr lang="en-US" dirty="0" smtClean="0"/>
              <a:t>}</a:t>
            </a:r>
            <a:r>
              <a:rPr lang="ru-RU" dirty="0" smtClean="0"/>
              <a:t>;</a:t>
            </a:r>
            <a:r>
              <a:rPr lang="en-US" dirty="0" smtClean="0"/>
              <a:t> </a:t>
            </a:r>
            <a:r>
              <a:rPr lang="en-US" dirty="0"/>
              <a:t> </a:t>
            </a:r>
            <a:r>
              <a:rPr lang="en-US" dirty="0" smtClean="0"/>
              <a:t>      </a:t>
            </a:r>
            <a:r>
              <a:rPr lang="ru-RU" dirty="0" smtClean="0"/>
              <a:t> [</a:t>
            </a:r>
            <a:r>
              <a:rPr lang="ru-RU" dirty="0"/>
              <a:t>С] + </a:t>
            </a:r>
            <a:r>
              <a:rPr lang="en-US" dirty="0" smtClean="0"/>
              <a:t>{</a:t>
            </a:r>
            <a:r>
              <a:rPr lang="ru-RU" dirty="0"/>
              <a:t>О</a:t>
            </a:r>
            <a:r>
              <a:rPr lang="ru-RU" baseline="-25000" dirty="0"/>
              <a:t>2</a:t>
            </a:r>
            <a:r>
              <a:rPr lang="en-US" dirty="0"/>
              <a:t>}</a:t>
            </a:r>
            <a:r>
              <a:rPr lang="ru-RU" dirty="0"/>
              <a:t> = </a:t>
            </a:r>
            <a:r>
              <a:rPr lang="en-US" dirty="0"/>
              <a:t>{</a:t>
            </a:r>
            <a:r>
              <a:rPr lang="ru-RU" dirty="0" smtClean="0"/>
              <a:t>СО</a:t>
            </a:r>
            <a:r>
              <a:rPr lang="ru-RU" baseline="-25000" dirty="0"/>
              <a:t>2</a:t>
            </a:r>
            <a:r>
              <a:rPr lang="en-US" dirty="0" smtClean="0"/>
              <a:t>}</a:t>
            </a:r>
            <a:endParaRPr lang="ru-RU" dirty="0"/>
          </a:p>
          <a:p>
            <a:pPr lvl="1"/>
            <a:r>
              <a:rPr lang="ru-RU" dirty="0"/>
              <a:t>[</a:t>
            </a:r>
            <a:r>
              <a:rPr lang="ru-RU" dirty="0" smtClean="0"/>
              <a:t>С] </a:t>
            </a:r>
            <a:r>
              <a:rPr lang="ru-RU" dirty="0"/>
              <a:t>+ (</a:t>
            </a:r>
            <a:r>
              <a:rPr lang="ru-RU" dirty="0" err="1"/>
              <a:t>FeO</a:t>
            </a:r>
            <a:r>
              <a:rPr lang="ru-RU" dirty="0"/>
              <a:t>) </a:t>
            </a:r>
            <a:r>
              <a:rPr lang="ru-RU" dirty="0" smtClean="0"/>
              <a:t>=</a:t>
            </a:r>
            <a:r>
              <a:rPr lang="en-US" dirty="0" smtClean="0"/>
              <a:t> {</a:t>
            </a:r>
            <a:r>
              <a:rPr lang="ru-RU" dirty="0" smtClean="0"/>
              <a:t>СО</a:t>
            </a:r>
            <a:r>
              <a:rPr lang="en-US" dirty="0" smtClean="0"/>
              <a:t>};</a:t>
            </a:r>
            <a:r>
              <a:rPr lang="ru-RU" dirty="0"/>
              <a:t> </a:t>
            </a:r>
            <a:r>
              <a:rPr lang="en-US" dirty="0" smtClean="0"/>
              <a:t>        </a:t>
            </a:r>
            <a:r>
              <a:rPr lang="ru-RU" dirty="0" smtClean="0"/>
              <a:t>[С] </a:t>
            </a:r>
            <a:r>
              <a:rPr lang="ru-RU" dirty="0"/>
              <a:t>+ </a:t>
            </a:r>
            <a:r>
              <a:rPr lang="en-US" dirty="0" smtClean="0"/>
              <a:t>2</a:t>
            </a:r>
            <a:r>
              <a:rPr lang="ru-RU" dirty="0" smtClean="0"/>
              <a:t>(</a:t>
            </a:r>
            <a:r>
              <a:rPr lang="ru-RU" dirty="0" err="1" smtClean="0"/>
              <a:t>FeO</a:t>
            </a:r>
            <a:r>
              <a:rPr lang="ru-RU" dirty="0"/>
              <a:t>) =</a:t>
            </a:r>
            <a:r>
              <a:rPr lang="en-US" dirty="0"/>
              <a:t> {</a:t>
            </a:r>
            <a:r>
              <a:rPr lang="ru-RU" dirty="0" smtClean="0"/>
              <a:t>СО</a:t>
            </a:r>
            <a:r>
              <a:rPr lang="ru-RU" baseline="-25000" dirty="0"/>
              <a:t>2</a:t>
            </a:r>
            <a:r>
              <a:rPr lang="en-US" dirty="0" smtClean="0"/>
              <a:t>};</a:t>
            </a:r>
          </a:p>
          <a:p>
            <a:pPr lvl="1"/>
            <a:r>
              <a:rPr lang="ru-RU" dirty="0" smtClean="0"/>
              <a:t>[</a:t>
            </a:r>
            <a:r>
              <a:rPr lang="ru-RU" dirty="0"/>
              <a:t>С] + [О] = </a:t>
            </a:r>
            <a:r>
              <a:rPr lang="en-US" dirty="0"/>
              <a:t>{</a:t>
            </a:r>
            <a:r>
              <a:rPr lang="ru-RU" dirty="0" smtClean="0"/>
              <a:t>СО</a:t>
            </a:r>
            <a:r>
              <a:rPr lang="en-US" dirty="0" smtClean="0"/>
              <a:t>}</a:t>
            </a:r>
            <a:r>
              <a:rPr lang="ru-RU" dirty="0" smtClean="0"/>
              <a:t>; </a:t>
            </a:r>
            <a:r>
              <a:rPr lang="en-US" dirty="0" smtClean="0"/>
              <a:t>            </a:t>
            </a:r>
            <a:r>
              <a:rPr lang="ru-RU" dirty="0" smtClean="0"/>
              <a:t>[</a:t>
            </a:r>
            <a:r>
              <a:rPr lang="ru-RU" dirty="0"/>
              <a:t>С] + </a:t>
            </a:r>
            <a:r>
              <a:rPr lang="en-US" dirty="0" smtClean="0"/>
              <a:t>2</a:t>
            </a:r>
            <a:r>
              <a:rPr lang="ru-RU" dirty="0" smtClean="0"/>
              <a:t>[О</a:t>
            </a:r>
            <a:r>
              <a:rPr lang="ru-RU" dirty="0"/>
              <a:t>] = </a:t>
            </a:r>
            <a:r>
              <a:rPr lang="en-US" dirty="0"/>
              <a:t>{</a:t>
            </a:r>
            <a:r>
              <a:rPr lang="ru-RU" dirty="0" smtClean="0"/>
              <a:t>СО</a:t>
            </a:r>
            <a:r>
              <a:rPr lang="ru-RU" baseline="-25000" dirty="0"/>
              <a:t>2</a:t>
            </a:r>
            <a:r>
              <a:rPr lang="en-US" dirty="0" smtClean="0"/>
              <a:t>}</a:t>
            </a:r>
            <a:r>
              <a:rPr lang="ru-RU" dirty="0" smtClean="0"/>
              <a:t>.</a:t>
            </a:r>
          </a:p>
          <a:p>
            <a:r>
              <a:rPr lang="ru-RU" dirty="0" smtClean="0"/>
              <a:t>Доля окисления углерода до </a:t>
            </a:r>
            <a:r>
              <a:rPr lang="en-US" dirty="0"/>
              <a:t>{</a:t>
            </a:r>
            <a:r>
              <a:rPr lang="ru-RU" dirty="0"/>
              <a:t>СО</a:t>
            </a:r>
            <a:r>
              <a:rPr lang="en-US" dirty="0" smtClean="0"/>
              <a:t>}</a:t>
            </a:r>
            <a:r>
              <a:rPr lang="ru-RU" dirty="0" smtClean="0"/>
              <a:t> составляет 85-90%, до </a:t>
            </a:r>
            <a:r>
              <a:rPr lang="en-US" dirty="0"/>
              <a:t>{</a:t>
            </a:r>
            <a:r>
              <a:rPr lang="ru-RU" dirty="0"/>
              <a:t>СО</a:t>
            </a:r>
            <a:r>
              <a:rPr lang="ru-RU" baseline="-25000" dirty="0"/>
              <a:t>2</a:t>
            </a:r>
            <a:r>
              <a:rPr lang="en-US" dirty="0" smtClean="0"/>
              <a:t>}</a:t>
            </a:r>
            <a:r>
              <a:rPr lang="ru-RU" dirty="0" smtClean="0"/>
              <a:t> окисляется всего 10-15%. Это обусловлено протеканием реакций</a:t>
            </a:r>
          </a:p>
          <a:p>
            <a:pPr lvl="1"/>
            <a:r>
              <a:rPr lang="ru-RU" dirty="0"/>
              <a:t>{</a:t>
            </a:r>
            <a:r>
              <a:rPr lang="ru-RU" i="1" dirty="0"/>
              <a:t>CO</a:t>
            </a:r>
            <a:r>
              <a:rPr lang="ru-RU" baseline="-25000" dirty="0"/>
              <a:t>2</a:t>
            </a:r>
            <a:r>
              <a:rPr lang="ru-RU" dirty="0"/>
              <a:t>}+[</a:t>
            </a:r>
            <a:r>
              <a:rPr lang="ru-RU" i="1" dirty="0"/>
              <a:t>C</a:t>
            </a:r>
            <a:r>
              <a:rPr lang="ru-RU" dirty="0"/>
              <a:t>]=2{</a:t>
            </a:r>
            <a:r>
              <a:rPr lang="ru-RU" i="1" dirty="0"/>
              <a:t>CO</a:t>
            </a:r>
            <a:r>
              <a:rPr lang="ru-RU" dirty="0" smtClean="0"/>
              <a:t>};</a:t>
            </a:r>
          </a:p>
          <a:p>
            <a:pPr lvl="1"/>
            <a:r>
              <a:rPr lang="ru-RU" dirty="0"/>
              <a:t>{</a:t>
            </a:r>
            <a:r>
              <a:rPr lang="ru-RU" i="1" dirty="0"/>
              <a:t>CO</a:t>
            </a:r>
            <a:r>
              <a:rPr lang="ru-RU" baseline="-25000" dirty="0"/>
              <a:t>2</a:t>
            </a:r>
            <a:r>
              <a:rPr lang="ru-RU" dirty="0" smtClean="0"/>
              <a:t>}+[</a:t>
            </a:r>
            <a:r>
              <a:rPr lang="en-US" dirty="0" smtClean="0"/>
              <a:t>Fe</a:t>
            </a:r>
            <a:r>
              <a:rPr lang="ru-RU" dirty="0" smtClean="0"/>
              <a:t>]={</a:t>
            </a:r>
            <a:r>
              <a:rPr lang="ru-RU" i="1" dirty="0"/>
              <a:t>CO</a:t>
            </a:r>
            <a:r>
              <a:rPr lang="ru-RU" dirty="0" smtClean="0"/>
              <a:t>}</a:t>
            </a:r>
            <a:r>
              <a:rPr lang="de-DE" dirty="0" smtClean="0"/>
              <a:t>+(</a:t>
            </a:r>
            <a:r>
              <a:rPr lang="de-DE" dirty="0" err="1" smtClean="0"/>
              <a:t>FeO</a:t>
            </a:r>
            <a:r>
              <a:rPr lang="de-DE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84985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Изменение энергии Гиббса для химических реакций образования некоторых оксидов</a:t>
            </a:r>
            <a:endParaRPr lang="ru-RU" sz="2800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9983" y="1600200"/>
            <a:ext cx="3493034" cy="4525963"/>
          </a:xfrm>
        </p:spPr>
      </p:pic>
      <p:sp>
        <p:nvSpPr>
          <p:cNvPr id="3" name="Объект 2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Чем больше убыль изобарного потенциала (максимальная работа) системы при протекании реакции, т.е. чем больше </a:t>
            </a:r>
            <a:r>
              <a:rPr lang="ru-RU" i="1" dirty="0" err="1"/>
              <a:t>A</a:t>
            </a:r>
            <a:r>
              <a:rPr lang="ru-RU" i="1" baseline="-25000" dirty="0" err="1"/>
              <a:t>max</a:t>
            </a:r>
            <a:r>
              <a:rPr lang="ru-RU" i="1" dirty="0"/>
              <a:t>= - </a:t>
            </a:r>
            <a:r>
              <a:rPr lang="ru-RU" dirty="0">
                <a:sym typeface="Symbol"/>
              </a:rPr>
              <a:t></a:t>
            </a:r>
            <a:r>
              <a:rPr lang="ru-RU" i="1" dirty="0"/>
              <a:t>G</a:t>
            </a:r>
            <a:r>
              <a:rPr lang="ru-RU" dirty="0"/>
              <a:t>, тем прочнее полученное соединение и больше химическое сродство реагирующих веществ.</a:t>
            </a:r>
          </a:p>
        </p:txBody>
      </p:sp>
    </p:spTree>
    <p:extLst>
      <p:ext uri="{BB962C8B-B14F-4D97-AF65-F5344CB8AC3E}">
        <p14:creationId xmlns:p14="http://schemas.microsoft.com/office/powerpoint/2010/main" xmlns="" val="1839290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r>
              <a:rPr lang="ru-RU" sz="2800" b="1" dirty="0"/>
              <a:t>Кремний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Кремний при </a:t>
            </a:r>
            <a:r>
              <a:rPr lang="ru-RU" dirty="0"/>
              <a:t>производстве стали используется в качестве </a:t>
            </a:r>
            <a:r>
              <a:rPr lang="ru-RU" dirty="0" err="1"/>
              <a:t>раскислителя</a:t>
            </a:r>
            <a:r>
              <a:rPr lang="ru-RU" dirty="0"/>
              <a:t> и легирующего элемента. Сталь, легированная кремнием, об­ладает более высокими значениями предела текучести, упругости, ударного сопротивления, хорошей </a:t>
            </a:r>
            <a:r>
              <a:rPr lang="ru-RU" dirty="0" err="1"/>
              <a:t>прокаливаемостью</a:t>
            </a:r>
            <a:r>
              <a:rPr lang="ru-RU" dirty="0"/>
              <a:t>, жароупорностью, способностью в за­каленном состоянии сохранять твердость при относительно высо­ких температурах и др. </a:t>
            </a:r>
          </a:p>
          <a:p>
            <a:r>
              <a:rPr lang="ru-RU" b="1" dirty="0"/>
              <a:t>Кремний</a:t>
            </a:r>
            <a:r>
              <a:rPr lang="ru-RU" dirty="0"/>
              <a:t>, содержащийся в металлической шихте, во время плавки </a:t>
            </a:r>
            <a:r>
              <a:rPr lang="ru-RU" b="1" dirty="0"/>
              <a:t>окисляется </a:t>
            </a:r>
            <a:r>
              <a:rPr lang="ru-RU" b="1" dirty="0" smtClean="0"/>
              <a:t>полностью, до следов</a:t>
            </a:r>
            <a:r>
              <a:rPr lang="ru-RU" dirty="0" smtClean="0"/>
              <a:t>. </a:t>
            </a:r>
            <a:endParaRPr lang="ru-RU" dirty="0"/>
          </a:p>
          <a:p>
            <a:pPr lvl="0"/>
            <a:r>
              <a:rPr lang="ru-RU" b="1" dirty="0" smtClean="0"/>
              <a:t>Положительное влияние кремния </a:t>
            </a:r>
            <a:r>
              <a:rPr lang="ru-RU" dirty="0" smtClean="0"/>
              <a:t>выражается </a:t>
            </a:r>
            <a:r>
              <a:rPr lang="ru-RU" dirty="0"/>
              <a:t>в улучшении теплового баланса плавки, поскольку среди обычных примесей металлической шихты кремний окисляется с выделени­ем наибольшего количества </a:t>
            </a:r>
            <a:r>
              <a:rPr lang="ru-RU" dirty="0" smtClean="0"/>
              <a:t>теплоты.</a:t>
            </a:r>
            <a:endParaRPr lang="ru-RU" dirty="0"/>
          </a:p>
          <a:p>
            <a:r>
              <a:rPr lang="ru-RU" b="1" dirty="0" smtClean="0"/>
              <a:t>Отрицательное</a:t>
            </a:r>
            <a:r>
              <a:rPr lang="ru-RU" dirty="0" smtClean="0"/>
              <a:t> </a:t>
            </a:r>
            <a:r>
              <a:rPr lang="ru-RU" b="1" dirty="0"/>
              <a:t>влияние кремния </a:t>
            </a:r>
            <a:r>
              <a:rPr lang="ru-RU" dirty="0"/>
              <a:t>выражается </a:t>
            </a:r>
            <a:r>
              <a:rPr lang="ru-RU" dirty="0" smtClean="0"/>
              <a:t>в разрушающем действии </a:t>
            </a:r>
            <a:r>
              <a:rPr lang="ru-RU" dirty="0"/>
              <a:t>на основную футеровку. Кроме того, при очень высоком содержании кремния образуется большое количество шлака, которое не всегда является желательным, поэтому обычно устанав­ливаются пределы содержания кремния в чугуне. </a:t>
            </a:r>
          </a:p>
          <a:p>
            <a:r>
              <a:rPr lang="ru-RU" dirty="0"/>
              <a:t>Кремний является обязательной примесью чугуна и в том или ином количестве содержится в ломе. Обычно содержание кремния в металлической шихте довольно высокое (0,5-1,0%).</a:t>
            </a:r>
          </a:p>
        </p:txBody>
      </p:sp>
    </p:spTree>
    <p:extLst>
      <p:ext uri="{BB962C8B-B14F-4D97-AF65-F5344CB8AC3E}">
        <p14:creationId xmlns:p14="http://schemas.microsoft.com/office/powerpoint/2010/main" xmlns="" val="3191911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Основные химические реакции сталеплавильного производства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u="sng" dirty="0" smtClean="0"/>
              <a:t>Кремний</a:t>
            </a:r>
            <a:endParaRPr lang="ru-RU" b="1" u="sng" dirty="0"/>
          </a:p>
          <a:p>
            <a:pPr marL="0" indent="0">
              <a:buNone/>
            </a:pPr>
            <a:r>
              <a:rPr lang="ru-RU" dirty="0" smtClean="0"/>
              <a:t>Возможные </a:t>
            </a:r>
            <a:r>
              <a:rPr lang="ru-RU" dirty="0"/>
              <a:t>реакции окисления </a:t>
            </a:r>
            <a:r>
              <a:rPr lang="ru-RU" dirty="0" smtClean="0"/>
              <a:t>кремния, </a:t>
            </a:r>
            <a:r>
              <a:rPr lang="ru-RU" dirty="0"/>
              <a:t>растворенного в металле:</a:t>
            </a:r>
          </a:p>
          <a:p>
            <a:r>
              <a:rPr lang="ru-RU" dirty="0" smtClean="0"/>
              <a:t>[</a:t>
            </a:r>
            <a:r>
              <a:rPr lang="en-US" dirty="0" smtClean="0"/>
              <a:t>Si</a:t>
            </a:r>
            <a:r>
              <a:rPr lang="ru-RU" dirty="0" smtClean="0"/>
              <a:t>] </a:t>
            </a:r>
            <a:r>
              <a:rPr lang="ru-RU" dirty="0"/>
              <a:t>+ </a:t>
            </a:r>
            <a:r>
              <a:rPr lang="en-US" dirty="0" smtClean="0"/>
              <a:t>{</a:t>
            </a:r>
            <a:r>
              <a:rPr lang="ru-RU" dirty="0" smtClean="0"/>
              <a:t>О</a:t>
            </a:r>
            <a:r>
              <a:rPr lang="ru-RU" baseline="-25000" dirty="0" smtClean="0"/>
              <a:t>2</a:t>
            </a:r>
            <a:r>
              <a:rPr lang="en-US" dirty="0" smtClean="0"/>
              <a:t>}</a:t>
            </a:r>
            <a:r>
              <a:rPr lang="ru-RU" dirty="0"/>
              <a:t> = </a:t>
            </a:r>
            <a:r>
              <a:rPr lang="en-US" dirty="0" smtClean="0"/>
              <a:t>(Si</a:t>
            </a:r>
            <a:r>
              <a:rPr lang="ru-RU" dirty="0" smtClean="0"/>
              <a:t>О</a:t>
            </a:r>
            <a:r>
              <a:rPr lang="ru-RU" baseline="-25000" dirty="0" smtClean="0"/>
              <a:t>2</a:t>
            </a:r>
            <a:r>
              <a:rPr lang="en-US" dirty="0"/>
              <a:t>)</a:t>
            </a:r>
            <a:r>
              <a:rPr lang="ru-RU" dirty="0" smtClean="0"/>
              <a:t>;</a:t>
            </a:r>
            <a:r>
              <a:rPr lang="en-US" dirty="0" smtClean="0"/>
              <a:t> </a:t>
            </a:r>
          </a:p>
          <a:p>
            <a:r>
              <a:rPr lang="ru-RU" dirty="0" smtClean="0"/>
              <a:t>[</a:t>
            </a:r>
            <a:r>
              <a:rPr lang="en-US" dirty="0" smtClean="0"/>
              <a:t>Si</a:t>
            </a:r>
            <a:r>
              <a:rPr lang="ru-RU" dirty="0" smtClean="0"/>
              <a:t>] </a:t>
            </a:r>
            <a:r>
              <a:rPr lang="ru-RU" dirty="0"/>
              <a:t>+ </a:t>
            </a:r>
            <a:r>
              <a:rPr lang="en-US" dirty="0" smtClean="0"/>
              <a:t>2</a:t>
            </a:r>
            <a:r>
              <a:rPr lang="ru-RU" dirty="0" smtClean="0"/>
              <a:t>(</a:t>
            </a:r>
            <a:r>
              <a:rPr lang="ru-RU" dirty="0" err="1" smtClean="0"/>
              <a:t>FeO</a:t>
            </a:r>
            <a:r>
              <a:rPr lang="ru-RU" dirty="0"/>
              <a:t>) </a:t>
            </a:r>
            <a:r>
              <a:rPr lang="ru-RU" dirty="0" smtClean="0"/>
              <a:t>=</a:t>
            </a:r>
            <a:r>
              <a:rPr lang="en-US" dirty="0" smtClean="0"/>
              <a:t> (Si</a:t>
            </a:r>
            <a:r>
              <a:rPr lang="ru-RU" dirty="0" smtClean="0"/>
              <a:t>О</a:t>
            </a:r>
            <a:r>
              <a:rPr lang="ru-RU" baseline="-25000" dirty="0" smtClean="0"/>
              <a:t>2</a:t>
            </a:r>
            <a:r>
              <a:rPr lang="en-US" dirty="0" smtClean="0"/>
              <a:t>);</a:t>
            </a:r>
            <a:r>
              <a:rPr lang="ru-RU" dirty="0" smtClean="0"/>
              <a:t> </a:t>
            </a:r>
            <a:endParaRPr lang="en-US" dirty="0" smtClean="0"/>
          </a:p>
          <a:p>
            <a:r>
              <a:rPr lang="ru-RU" dirty="0" smtClean="0"/>
              <a:t>[</a:t>
            </a:r>
            <a:r>
              <a:rPr lang="en-US" dirty="0" smtClean="0"/>
              <a:t>Si</a:t>
            </a:r>
            <a:r>
              <a:rPr lang="ru-RU" dirty="0" smtClean="0"/>
              <a:t>] </a:t>
            </a:r>
            <a:r>
              <a:rPr lang="ru-RU" dirty="0"/>
              <a:t>+ </a:t>
            </a:r>
            <a:r>
              <a:rPr lang="en-US" dirty="0" smtClean="0"/>
              <a:t>2</a:t>
            </a:r>
            <a:r>
              <a:rPr lang="ru-RU" dirty="0" smtClean="0"/>
              <a:t>[О</a:t>
            </a:r>
            <a:r>
              <a:rPr lang="ru-RU" dirty="0"/>
              <a:t>] = </a:t>
            </a:r>
            <a:r>
              <a:rPr lang="en-US" dirty="0" smtClean="0"/>
              <a:t>(Si</a:t>
            </a:r>
            <a:r>
              <a:rPr lang="ru-RU" dirty="0" smtClean="0"/>
              <a:t>О</a:t>
            </a:r>
            <a:r>
              <a:rPr lang="ru-RU" baseline="-25000" dirty="0" smtClean="0"/>
              <a:t>2</a:t>
            </a:r>
            <a:r>
              <a:rPr lang="en-US" dirty="0" smtClean="0"/>
              <a:t>).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84985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ru-RU" sz="2800" b="1" dirty="0"/>
              <a:t>Марганец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Марганец в сталеплавильных процессах может образовывать различные химические соединения: наиболее важными из которых являются </a:t>
            </a:r>
            <a:r>
              <a:rPr lang="en-US" dirty="0" err="1"/>
              <a:t>MnO</a:t>
            </a:r>
            <a:r>
              <a:rPr lang="ru-RU" dirty="0"/>
              <a:t>, </a:t>
            </a:r>
            <a:r>
              <a:rPr lang="en-US" dirty="0" err="1"/>
              <a:t>MnS</a:t>
            </a:r>
            <a:r>
              <a:rPr lang="ru-RU" dirty="0"/>
              <a:t> и М</a:t>
            </a:r>
            <a:r>
              <a:rPr lang="en-US" dirty="0"/>
              <a:t>n</a:t>
            </a:r>
            <a:r>
              <a:rPr lang="ru-RU" baseline="-25000" dirty="0"/>
              <a:t>3</a:t>
            </a:r>
            <a:r>
              <a:rPr lang="ru-RU" dirty="0"/>
              <a:t>С. Мар­ганец в готовой стали в большинстве случаев является полезной примесью, служащей для раскисления и легирования.</a:t>
            </a:r>
          </a:p>
          <a:p>
            <a:r>
              <a:rPr lang="ru-RU" dirty="0" smtClean="0"/>
              <a:t>Основное </a:t>
            </a:r>
            <a:r>
              <a:rPr lang="ru-RU" dirty="0"/>
              <a:t>положительное влияние марганца на свойства стали состоит в уменьшении вредного влияния серы за счет связывания ее в сульфид </a:t>
            </a:r>
            <a:r>
              <a:rPr lang="ru-RU" dirty="0" err="1"/>
              <a:t>MnS</a:t>
            </a:r>
            <a:r>
              <a:rPr lang="ru-RU" dirty="0"/>
              <a:t>, который при кристаллизации металла выделяется в виде твердых, случайно расположенных включений, приносящих во много раз меньше вреда, чем </a:t>
            </a:r>
            <a:r>
              <a:rPr lang="en-US" dirty="0" err="1"/>
              <a:t>FeS</a:t>
            </a:r>
            <a:r>
              <a:rPr lang="ru-RU" dirty="0"/>
              <a:t>. Для выделения серы в виде менее вред­ных твердых включений необходимо иметь в стали следующее отношение содержания марганца и серы: [</a:t>
            </a:r>
            <a:r>
              <a:rPr lang="en-US" dirty="0"/>
              <a:t>Mn</a:t>
            </a:r>
            <a:r>
              <a:rPr lang="ru-RU" dirty="0"/>
              <a:t>]/[</a:t>
            </a:r>
            <a:r>
              <a:rPr lang="en-US" dirty="0"/>
              <a:t>S</a:t>
            </a:r>
            <a:r>
              <a:rPr lang="ru-RU" dirty="0"/>
              <a:t>]≥20-22.</a:t>
            </a:r>
          </a:p>
          <a:p>
            <a:r>
              <a:rPr lang="ru-RU" i="1" dirty="0"/>
              <a:t>Марганец как легирующий элемент</a:t>
            </a:r>
            <a:r>
              <a:rPr lang="ru-RU" dirty="0"/>
              <a:t>.</a:t>
            </a:r>
          </a:p>
          <a:p>
            <a:r>
              <a:rPr lang="ru-RU" dirty="0"/>
              <a:t>Марганец резко </a:t>
            </a:r>
            <a:r>
              <a:rPr lang="ru-RU" i="1" dirty="0"/>
              <a:t>уменьшает критическую скорость закалки</a:t>
            </a:r>
            <a:r>
              <a:rPr lang="ru-RU" dirty="0"/>
              <a:t>, поэтому марганцовистая сталь прокаливается значительно глубже, чем простая углеродистая. Растворяясь в феррите, марганец </a:t>
            </a:r>
            <a:r>
              <a:rPr lang="ru-RU" i="1" dirty="0"/>
              <a:t>по­вышает прочность стали</a:t>
            </a:r>
            <a:r>
              <a:rPr lang="ru-RU" dirty="0"/>
              <a:t>, но несколько </a:t>
            </a:r>
            <a:r>
              <a:rPr lang="ru-RU" i="1" dirty="0"/>
              <a:t>снижает пла­стичность</a:t>
            </a:r>
            <a:r>
              <a:rPr lang="ru-RU" dirty="0"/>
              <a:t> стали (относительное удлинение и ударную вязкость). Марганец также </a:t>
            </a:r>
            <a:r>
              <a:rPr lang="ru-RU" i="1" dirty="0"/>
              <a:t>повышает износостойкость и упругость стали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8289589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Основные химические реакции сталеплавильного производства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u="sng" dirty="0"/>
              <a:t>М</a:t>
            </a:r>
            <a:r>
              <a:rPr lang="ru-RU" b="1" u="sng" dirty="0" smtClean="0"/>
              <a:t>арганец</a:t>
            </a:r>
            <a:endParaRPr lang="ru-RU" b="1" u="sng" dirty="0"/>
          </a:p>
          <a:p>
            <a:pPr marL="0" indent="0">
              <a:buNone/>
            </a:pPr>
            <a:r>
              <a:rPr lang="ru-RU" dirty="0" smtClean="0"/>
              <a:t>Возможные </a:t>
            </a:r>
            <a:r>
              <a:rPr lang="ru-RU" dirty="0"/>
              <a:t>реакции окисления </a:t>
            </a:r>
            <a:r>
              <a:rPr lang="ru-RU" dirty="0" smtClean="0"/>
              <a:t>марганца, </a:t>
            </a:r>
            <a:r>
              <a:rPr lang="ru-RU" dirty="0"/>
              <a:t>растворенного в металле:</a:t>
            </a:r>
          </a:p>
          <a:p>
            <a:r>
              <a:rPr lang="ru-RU" dirty="0" smtClean="0"/>
              <a:t>[</a:t>
            </a:r>
            <a:r>
              <a:rPr lang="en-US" dirty="0" smtClean="0"/>
              <a:t>Mn</a:t>
            </a:r>
            <a:r>
              <a:rPr lang="ru-RU" dirty="0" smtClean="0"/>
              <a:t>] </a:t>
            </a:r>
            <a:r>
              <a:rPr lang="ru-RU" dirty="0"/>
              <a:t>+ </a:t>
            </a:r>
            <a:r>
              <a:rPr lang="ru-RU" dirty="0" smtClean="0"/>
              <a:t>½</a:t>
            </a:r>
            <a:r>
              <a:rPr lang="en-US" dirty="0" smtClean="0"/>
              <a:t>{</a:t>
            </a:r>
            <a:r>
              <a:rPr lang="ru-RU" dirty="0" smtClean="0"/>
              <a:t>О</a:t>
            </a:r>
            <a:r>
              <a:rPr lang="ru-RU" baseline="-25000" dirty="0" smtClean="0"/>
              <a:t>2</a:t>
            </a:r>
            <a:r>
              <a:rPr lang="en-US" dirty="0" smtClean="0"/>
              <a:t>}</a:t>
            </a:r>
            <a:r>
              <a:rPr lang="ru-RU" dirty="0"/>
              <a:t> = </a:t>
            </a:r>
            <a:r>
              <a:rPr lang="en-US" dirty="0" smtClean="0"/>
              <a:t>(Mn</a:t>
            </a:r>
            <a:r>
              <a:rPr lang="ru-RU" dirty="0" smtClean="0"/>
              <a:t>О</a:t>
            </a:r>
            <a:r>
              <a:rPr lang="en-US" dirty="0" smtClean="0"/>
              <a:t>)</a:t>
            </a:r>
            <a:r>
              <a:rPr lang="ru-RU" dirty="0" smtClean="0"/>
              <a:t>;</a:t>
            </a:r>
            <a:r>
              <a:rPr lang="en-US" dirty="0" smtClean="0"/>
              <a:t>         </a:t>
            </a:r>
            <a:endParaRPr lang="en-US" dirty="0"/>
          </a:p>
          <a:p>
            <a:r>
              <a:rPr lang="ru-RU" dirty="0" smtClean="0"/>
              <a:t>[</a:t>
            </a:r>
            <a:r>
              <a:rPr lang="en-US" dirty="0" smtClean="0"/>
              <a:t>Mn</a:t>
            </a:r>
            <a:r>
              <a:rPr lang="ru-RU" dirty="0" smtClean="0"/>
              <a:t>] </a:t>
            </a:r>
            <a:r>
              <a:rPr lang="ru-RU" dirty="0"/>
              <a:t>+ (</a:t>
            </a:r>
            <a:r>
              <a:rPr lang="ru-RU" dirty="0" err="1"/>
              <a:t>FeO</a:t>
            </a:r>
            <a:r>
              <a:rPr lang="ru-RU" dirty="0"/>
              <a:t>) </a:t>
            </a:r>
            <a:r>
              <a:rPr lang="ru-RU" dirty="0" smtClean="0"/>
              <a:t>=</a:t>
            </a:r>
            <a:r>
              <a:rPr lang="en-US" dirty="0" smtClean="0"/>
              <a:t> (Mn</a:t>
            </a:r>
            <a:r>
              <a:rPr lang="ru-RU" dirty="0" smtClean="0"/>
              <a:t>О</a:t>
            </a:r>
            <a:r>
              <a:rPr lang="en-US" dirty="0" smtClean="0"/>
              <a:t>);</a:t>
            </a:r>
            <a:r>
              <a:rPr lang="ru-RU" dirty="0" smtClean="0"/>
              <a:t> </a:t>
            </a:r>
            <a:r>
              <a:rPr lang="en-US" dirty="0" smtClean="0"/>
              <a:t>        </a:t>
            </a:r>
          </a:p>
          <a:p>
            <a:r>
              <a:rPr lang="ru-RU" dirty="0" smtClean="0"/>
              <a:t>[</a:t>
            </a:r>
            <a:r>
              <a:rPr lang="en-US" dirty="0" smtClean="0"/>
              <a:t>Mn</a:t>
            </a:r>
            <a:r>
              <a:rPr lang="ru-RU" dirty="0" smtClean="0"/>
              <a:t>] </a:t>
            </a:r>
            <a:r>
              <a:rPr lang="ru-RU" dirty="0"/>
              <a:t>+ [О] = </a:t>
            </a:r>
            <a:r>
              <a:rPr lang="en-US" dirty="0" smtClean="0"/>
              <a:t>(Mn</a:t>
            </a:r>
            <a:r>
              <a:rPr lang="ru-RU" dirty="0" smtClean="0"/>
              <a:t>О</a:t>
            </a:r>
            <a:r>
              <a:rPr lang="en-US" dirty="0" smtClean="0"/>
              <a:t>).</a:t>
            </a:r>
            <a:r>
              <a:rPr lang="ru-RU" dirty="0" smtClean="0"/>
              <a:t> </a:t>
            </a:r>
            <a:r>
              <a:rPr lang="en-US" dirty="0" smtClean="0"/>
              <a:t>            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849854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>
                <a:solidFill>
                  <a:prstClr val="black"/>
                </a:solidFill>
              </a:rPr>
              <a:t>Основные химические реакции сталеплавильного производства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u="sng" dirty="0"/>
              <a:t>Фосфор</a:t>
            </a:r>
          </a:p>
          <a:p>
            <a:pPr lvl="1"/>
            <a:r>
              <a:rPr lang="ru-RU" dirty="0" smtClean="0"/>
              <a:t>В </a:t>
            </a:r>
            <a:r>
              <a:rPr lang="ru-RU" dirty="0"/>
              <a:t>рудах фосфор всегда сопутствует железу, часто в больших количествах. В процессе восстановительной плавки рудного мате­риала весь фосфор шихты пере­ходит в чугун. </a:t>
            </a:r>
            <a:endParaRPr lang="ru-RU" dirty="0" smtClean="0"/>
          </a:p>
          <a:p>
            <a:pPr lvl="1"/>
            <a:r>
              <a:rPr lang="ru-RU" dirty="0" smtClean="0"/>
              <a:t>Повышенное </a:t>
            </a:r>
            <a:r>
              <a:rPr lang="ru-RU" dirty="0"/>
              <a:t>содержание фосфора снижает пластичность металла (особенно ударную вязкость), также </a:t>
            </a:r>
            <a:r>
              <a:rPr lang="ru-RU" i="1" dirty="0"/>
              <a:t>ухудшает прочность (предел прочности), пластичность и свариваемость</a:t>
            </a:r>
            <a:r>
              <a:rPr lang="ru-RU" dirty="0"/>
              <a:t> нагретого металла.</a:t>
            </a:r>
          </a:p>
          <a:p>
            <a:pPr lvl="1"/>
            <a:r>
              <a:rPr lang="ru-RU" dirty="0"/>
              <a:t>В </a:t>
            </a:r>
            <a:r>
              <a:rPr lang="ru-RU" i="1" dirty="0"/>
              <a:t>подавляющем большинстве случаев фосфор является вред­ной примесью стали, его содержание в металле особо ответ­ственного назначения должно составлять не более 0,005-0,010%.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784198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1649</Words>
  <Application>Microsoft Office PowerPoint</Application>
  <PresentationFormat>Экран (4:3)</PresentationFormat>
  <Paragraphs>106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Основные химические реакции сталеплавильного производства</vt:lpstr>
      <vt:lpstr>Углерод</vt:lpstr>
      <vt:lpstr>Основные химические реакции сталеплавильного производства</vt:lpstr>
      <vt:lpstr>Изменение энергии Гиббса для химических реакций образования некоторых оксидов</vt:lpstr>
      <vt:lpstr>Кремний</vt:lpstr>
      <vt:lpstr>Основные химические реакции сталеплавильного производства</vt:lpstr>
      <vt:lpstr>Марганец</vt:lpstr>
      <vt:lpstr>Основные химические реакции сталеплавильного производства</vt:lpstr>
      <vt:lpstr>Основные химические реакции сталеплавильного производства</vt:lpstr>
      <vt:lpstr>Основные химические реакции сталеплавильного производства</vt:lpstr>
      <vt:lpstr>Окислению фосфора и удалению его из металла в шлак способствуют: </vt:lpstr>
      <vt:lpstr>Основные химические реакции сталеплавильного производства</vt:lpstr>
      <vt:lpstr> Удалению серы из металла в шлак способствуют: </vt:lpstr>
      <vt:lpstr>Сталеплавильные шлаки</vt:lpstr>
      <vt:lpstr>Источники образования шлака</vt:lpstr>
      <vt:lpstr>Роль шлаков</vt:lpstr>
      <vt:lpstr>Состав шлаков</vt:lpstr>
      <vt:lpstr>Окисленность шлака- это способность его оказывать окислительное воздействие на металлическую фазу, передавая кислород в эту фазу.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химические реакции сталеплавильного производства</dc:title>
  <dc:creator>User</dc:creator>
  <cp:lastModifiedBy>Frofessor N</cp:lastModifiedBy>
  <cp:revision>16</cp:revision>
  <dcterms:created xsi:type="dcterms:W3CDTF">2015-01-16T18:04:35Z</dcterms:created>
  <dcterms:modified xsi:type="dcterms:W3CDTF">2016-08-31T06:46:59Z</dcterms:modified>
</cp:coreProperties>
</file>