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9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9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8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E6982-7BF3-46D4-A0A2-7908E2C6C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2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9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5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2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2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5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9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FA5DB-14A6-469A-AF44-0F2795637FE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8722-FBCB-41EE-ABD6-32683760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7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548680"/>
            <a:ext cx="8642350" cy="111125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30000"/>
              </a:lnSpc>
            </a:pPr>
            <a:r>
              <a:rPr lang="uk-UA" sz="2400" b="1" i="1" dirty="0" smtClean="0"/>
              <a:t>Національна металургійна академія України</a:t>
            </a:r>
            <a:br>
              <a:rPr lang="uk-UA" sz="2400" b="1" i="1" dirty="0" smtClean="0"/>
            </a:br>
            <a:r>
              <a:rPr lang="uk-UA" sz="2400" b="1" i="1" dirty="0" smtClean="0"/>
              <a:t>Металургійний факультет</a:t>
            </a:r>
            <a:br>
              <a:rPr lang="uk-UA" sz="2400" b="1" i="1" dirty="0" smtClean="0"/>
            </a:br>
            <a:endParaRPr lang="uk-UA" b="1" i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2564904"/>
            <a:ext cx="7994650" cy="1512887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130000"/>
              </a:lnSpc>
            </a:pPr>
            <a:r>
              <a:rPr lang="uk-UA" sz="2000" b="1" i="1" dirty="0" smtClean="0"/>
              <a:t>Перелік   устаткування </a:t>
            </a:r>
          </a:p>
          <a:p>
            <a:r>
              <a:rPr lang="uk-UA" sz="2000" b="1" i="1" dirty="0" smtClean="0"/>
              <a:t>для забезпечення </a:t>
            </a:r>
            <a:r>
              <a:rPr lang="uk-UA" sz="2000" b="1" i="1" dirty="0" smtClean="0"/>
              <a:t>навчального процесу </a:t>
            </a:r>
            <a:r>
              <a:rPr lang="uk-UA" sz="2000" b="1" i="1" dirty="0" smtClean="0"/>
              <a:t>студентів, які навчаються  за  освітньо-професійною програмою</a:t>
            </a:r>
            <a:endParaRPr lang="ru-RU" sz="2000" b="1" i="1" dirty="0" smtClean="0"/>
          </a:p>
          <a:p>
            <a:r>
              <a:rPr lang="uk-UA" sz="2000" b="1" i="1" dirty="0" smtClean="0"/>
              <a:t>«Металургійні процеси одержання та обробки металів та сплавів»  </a:t>
            </a:r>
          </a:p>
          <a:p>
            <a:r>
              <a:rPr lang="uk-UA" sz="2000" b="1" dirty="0" smtClean="0"/>
              <a:t>Спеціальність  </a:t>
            </a:r>
            <a:r>
              <a:rPr lang="uk-UA" sz="2000" b="1" i="1" u="sng" dirty="0" smtClean="0"/>
              <a:t>136 – </a:t>
            </a:r>
            <a:r>
              <a:rPr lang="uk-UA" sz="2000" b="1" i="1" u="sng" dirty="0" err="1" smtClean="0"/>
              <a:t>Металургiя</a:t>
            </a:r>
            <a:endParaRPr lang="ru-RU" sz="2000" b="1" dirty="0" smtClean="0"/>
          </a:p>
          <a:p>
            <a:endParaRPr lang="ru-RU" sz="2000" b="1" i="1" dirty="0" smtClean="0"/>
          </a:p>
          <a:p>
            <a:pPr marL="609600" indent="-609600" eaLnBrk="1" hangingPunct="1">
              <a:lnSpc>
                <a:spcPct val="130000"/>
              </a:lnSpc>
            </a:pPr>
            <a:endParaRPr lang="uk-UA" sz="2000" b="1" i="1" dirty="0" smtClean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50825" y="3789363"/>
            <a:ext cx="42497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ct val="60000"/>
              </a:spcAft>
            </a:pPr>
            <a:endParaRPr lang="uk-UA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endParaRPr lang="uk-UA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Обладнання для експериментальних досліджень відновлення матеріалів та визначення вмісту вуглецю та сірки у отриманих продуктах</a:t>
            </a:r>
            <a:endParaRPr lang="ru-RU" sz="28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89040"/>
            <a:ext cx="3691880" cy="276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1"/>
            <a:ext cx="3399384" cy="25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 smtClean="0"/>
              <a:t>Сучасне інструментальне обладнання для визначення характеристик дослідних металевих, оксидних матеріалів та вмісту компонентів в рідких розчинах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1254"/>
            <a:ext cx="3455656" cy="259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2" y="1196752"/>
            <a:ext cx="3736116" cy="280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15492"/>
            <a:ext cx="3600995" cy="270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4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5" name="Rectangle 280"/>
          <p:cNvSpPr>
            <a:spLocks noChangeArrowheads="1"/>
          </p:cNvSpPr>
          <p:nvPr/>
        </p:nvSpPr>
        <p:spPr bwMode="auto">
          <a:xfrm>
            <a:off x="0" y="4656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baseline="-250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err="1" smtClean="0"/>
              <a:t>Спеціалізовані</a:t>
            </a:r>
            <a:r>
              <a:rPr lang="ru-RU" sz="1800" dirty="0" smtClean="0"/>
              <a:t> </a:t>
            </a:r>
            <a:r>
              <a:rPr lang="ru-RU" sz="1800" dirty="0" err="1" smtClean="0"/>
              <a:t>пакети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прикладних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програм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розроблені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викладачами</a:t>
            </a:r>
            <a:r>
              <a:rPr lang="ru-RU" sz="1800" dirty="0" smtClean="0"/>
              <a:t> </a:t>
            </a:r>
            <a:r>
              <a:rPr lang="ru-RU" sz="1800" dirty="0" err="1" smtClean="0"/>
              <a:t>кафедри</a:t>
            </a:r>
            <a:r>
              <a:rPr lang="ru-RU" sz="1800" dirty="0" smtClean="0"/>
              <a:t> </a:t>
            </a:r>
            <a:r>
              <a:rPr lang="ru-RU" sz="1800" dirty="0" err="1" smtClean="0"/>
              <a:t>металургії</a:t>
            </a:r>
            <a:r>
              <a:rPr lang="uk-UA" sz="1800" dirty="0" smtClean="0"/>
              <a:t> чавуну і </a:t>
            </a:r>
            <a:r>
              <a:rPr lang="ru-RU" sz="1800" dirty="0" err="1" smtClean="0"/>
              <a:t>сталі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37321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Комп’ютерна програма «</a:t>
            </a:r>
            <a:r>
              <a:rPr lang="en-US" b="1" dirty="0" smtClean="0"/>
              <a:t>BOF</a:t>
            </a:r>
            <a:r>
              <a:rPr lang="ru-RU" b="1" dirty="0" smtClean="0"/>
              <a:t>_</a:t>
            </a:r>
            <a:r>
              <a:rPr lang="uk-UA" b="1" dirty="0" smtClean="0"/>
              <a:t>ЕДТП» реалізована у середовищі Microsoft VBA</a:t>
            </a:r>
            <a:r>
              <a:rPr lang="en-US" b="1" dirty="0" smtClean="0"/>
              <a:t>. </a:t>
            </a:r>
            <a:r>
              <a:rPr lang="uk-UA" b="1" dirty="0" smtClean="0"/>
              <a:t>Застосовується при викладанні дисципліни </a:t>
            </a:r>
            <a:r>
              <a:rPr lang="en-US" b="1" dirty="0" smtClean="0"/>
              <a:t>“</a:t>
            </a:r>
            <a:r>
              <a:rPr lang="uk-UA" b="1" dirty="0" smtClean="0"/>
              <a:t>Експериментальні дослідження технологічних процесів</a:t>
            </a:r>
            <a:r>
              <a:rPr lang="en-US" b="1" dirty="0" smtClean="0"/>
              <a:t>”</a:t>
            </a:r>
            <a:endParaRPr lang="ru-RU" b="1" dirty="0"/>
          </a:p>
        </p:txBody>
      </p:sp>
      <p:pic>
        <p:nvPicPr>
          <p:cNvPr id="2" name="Picture 2" descr="C:\Users\COMP\Desktop\Слайд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" y="908720"/>
            <a:ext cx="7668852" cy="44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3559" r="13583"/>
          <a:stretch/>
        </p:blipFill>
        <p:spPr bwMode="auto">
          <a:xfrm>
            <a:off x="488082" y="188640"/>
            <a:ext cx="343584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3968" y="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Модель 20-т бесемерівського конвертору виготовлена з органічного скла. Компресор для подачі повітря. Змінні  перфоровані днища з різним розташуванням отворів. Застосовується при викладанні дисципліни </a:t>
            </a:r>
            <a:r>
              <a:rPr lang="en-US" b="1" dirty="0" smtClean="0"/>
              <a:t>“</a:t>
            </a:r>
            <a:r>
              <a:rPr lang="uk-UA" b="1" dirty="0" smtClean="0"/>
              <a:t>Експериментальні дослідження технологічних процесів</a:t>
            </a:r>
            <a:r>
              <a:rPr lang="en-US" b="1" dirty="0" smtClean="0"/>
              <a:t>”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348880"/>
            <a:ext cx="33853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34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796136" y="370111"/>
            <a:ext cx="269979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 впливу газодинамічного гальмування струменю на характер циркуляційних потоків у кристалізаторі МБЛЗ та швидкість розливання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lang="uk-UA" sz="1400" b="1" dirty="0" smtClean="0"/>
              <a:t>Застосовується при викладанні дисципліни </a:t>
            </a:r>
            <a:r>
              <a:rPr lang="en-US" sz="1400" b="1" dirty="0" smtClean="0"/>
              <a:t>“</a:t>
            </a:r>
            <a:r>
              <a:rPr lang="uk-UA" sz="1400" b="1" dirty="0" smtClean="0"/>
              <a:t>Експериментальні дослідження технологічних процесів</a:t>
            </a:r>
            <a:r>
              <a:rPr lang="en-US" sz="1400" b="1" dirty="0" smtClean="0"/>
              <a:t>”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4" y="144462"/>
            <a:ext cx="5507656" cy="46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56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508104" y="908720"/>
            <a:ext cx="33478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Практичні дослідження впливу низки факторів на процес формування зон макроструктури сталевого зливка. </a:t>
            </a:r>
            <a:r>
              <a:rPr lang="uk-UA" sz="1600" b="1" dirty="0" smtClean="0">
                <a:latin typeface="+mn-lt"/>
              </a:rPr>
              <a:t>Застосовується при викладанні дисципліни </a:t>
            </a:r>
            <a:r>
              <a:rPr lang="en-US" sz="1600" b="1" dirty="0" smtClean="0">
                <a:latin typeface="+mn-lt"/>
              </a:rPr>
              <a:t>“</a:t>
            </a:r>
            <a:r>
              <a:rPr lang="uk-UA" sz="1600" b="1" dirty="0" smtClean="0">
                <a:latin typeface="+mn-lt"/>
              </a:rPr>
              <a:t>Експериментальні дослідження технологічних процесів</a:t>
            </a:r>
            <a:r>
              <a:rPr lang="en-US" sz="1600" b="1" dirty="0" smtClean="0">
                <a:latin typeface="+mn-lt"/>
              </a:rPr>
              <a:t>”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4896544" cy="537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68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83568" y="4751566"/>
            <a:ext cx="7596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Виконується фізичне моделювання процесу розливки сталі на МБЛЗ. </a:t>
            </a:r>
            <a:r>
              <a:rPr lang="uk-UA" sz="1600" b="1" dirty="0" smtClean="0">
                <a:latin typeface="+mn-lt"/>
              </a:rPr>
              <a:t>Застосовується при викладанні дисципліни </a:t>
            </a:r>
            <a:r>
              <a:rPr lang="en-US" sz="1600" b="1" dirty="0" smtClean="0">
                <a:latin typeface="+mn-lt"/>
              </a:rPr>
              <a:t>“</a:t>
            </a:r>
            <a:r>
              <a:rPr lang="uk-UA" sz="1600" b="1" dirty="0" smtClean="0">
                <a:latin typeface="+mn-lt"/>
              </a:rPr>
              <a:t>Організація та проведення наукових досліджень за фахом</a:t>
            </a:r>
            <a:r>
              <a:rPr lang="en-US" sz="1600" b="1" dirty="0" smtClean="0">
                <a:latin typeface="+mn-lt"/>
              </a:rPr>
              <a:t>”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049" r="5366" b="7568"/>
          <a:stretch/>
        </p:blipFill>
        <p:spPr>
          <a:xfrm rot="10800000">
            <a:off x="7380312" y="116630"/>
            <a:ext cx="1656184" cy="4394227"/>
          </a:xfrm>
          <a:prstGeom prst="rect">
            <a:avLst/>
          </a:prstGeom>
        </p:spPr>
      </p:pic>
      <p:pic>
        <p:nvPicPr>
          <p:cNvPr id="2050" name="Picture 2" descr="C:\Users\COMP\Desktop\P102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116632"/>
            <a:ext cx="3064110" cy="44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" y="116630"/>
            <a:ext cx="3743230" cy="43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63888" y="3861048"/>
            <a:ext cx="51845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Дослідження впливу газодинамічного гальмування струменю на характер циркуляційних потоків у кристалізаторі МБЛЗ та швидкість розливання. </a:t>
            </a:r>
            <a:r>
              <a:rPr lang="uk-UA" sz="1600" b="1" dirty="0" smtClean="0">
                <a:latin typeface="+mn-lt"/>
              </a:rPr>
              <a:t>Застосовується при викладанні дисципліни </a:t>
            </a:r>
            <a:r>
              <a:rPr lang="en-US" sz="1600" b="1" dirty="0" smtClean="0">
                <a:latin typeface="+mn-lt"/>
              </a:rPr>
              <a:t>“</a:t>
            </a:r>
            <a:r>
              <a:rPr lang="uk-UA" sz="1600" b="1" dirty="0" smtClean="0">
                <a:latin typeface="+mn-lt"/>
              </a:rPr>
              <a:t>Організація та проведення наукових досліджень за фахом</a:t>
            </a:r>
            <a:r>
              <a:rPr lang="en-US" sz="1600" b="1" dirty="0" smtClean="0">
                <a:latin typeface="+mn-lt"/>
              </a:rPr>
              <a:t>”</a:t>
            </a:r>
            <a:r>
              <a:rPr lang="uk-UA" sz="1600" b="1" dirty="0" smtClean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981930" cy="5301208"/>
          </a:xfrm>
          <a:prstGeom prst="rect">
            <a:avLst/>
          </a:prstGeom>
        </p:spPr>
      </p:pic>
      <p:pic>
        <p:nvPicPr>
          <p:cNvPr id="1026" name="Picture 2" descr="K:\RESTORED\$Root\Documents_copy\POWDER\Видео эксперимента\PHOTO\IMG_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4725144"/>
            <a:ext cx="86044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Спеціалізовані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пакети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прикладних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програм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розроблені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викладачами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кафедри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металургії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чавуну і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сталі</a:t>
            </a:r>
            <a:r>
              <a:rPr lang="uk-UA" sz="1400" b="1" dirty="0" smtClean="0">
                <a:latin typeface="+mn-lt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Комп’ютерна програма «Розподіл елементів» реалізована у середовищі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Microsoft VBA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.</a:t>
            </a:r>
            <a:r>
              <a:rPr lang="uk-UA" sz="1400" b="1" dirty="0" smtClean="0">
                <a:latin typeface="+mn-lt"/>
              </a:rPr>
              <a:t> Застосовується при викладанні дисципліни</a:t>
            </a:r>
            <a:r>
              <a:rPr lang="en-US" sz="1400" b="1" dirty="0" smtClean="0">
                <a:latin typeface="+mn-lt"/>
              </a:rPr>
              <a:t> “</a:t>
            </a:r>
            <a:r>
              <a:rPr lang="uk-UA" sz="1400" b="1" dirty="0" smtClean="0">
                <a:latin typeface="+mn-lt"/>
              </a:rPr>
              <a:t>Моделювання та оптимізація технологічних процесів за фахом</a:t>
            </a:r>
            <a:r>
              <a:rPr lang="en-US" sz="1400" b="1" dirty="0" smtClean="0">
                <a:latin typeface="+mn-lt"/>
              </a:rPr>
              <a:t>”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416824" cy="464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03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912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Спеціалізовані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пакети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прикладних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програм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розроблені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викладачами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кафедри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металургії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чавуну і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сталі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. Комп’ютерна програма «Моделювання коефіцієнту розподілу сірки» реалізована у середовищі 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Microsoft VBA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.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Застосовується при викладанні дисципліни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 “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Моделювання та </a:t>
            </a:r>
            <a:r>
              <a:rPr lang="uk-UA" b="1" dirty="0" smtClean="0"/>
              <a:t>оптимізація технологічних процесів за фахом</a:t>
            </a:r>
            <a:r>
              <a:rPr lang="en-US" b="1" dirty="0" smtClean="0"/>
              <a:t>”</a:t>
            </a:r>
            <a:endParaRPr lang="ru-RU" b="1" dirty="0" smtClean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6372200" cy="420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173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Лабораторна установка для проведення досліджень по агломерації залізорудних та марганцевих матеріалів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5536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3711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Спеціалізовані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пакети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прикладних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програм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розроблені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викладачами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кафедри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металургії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чавуну і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сталі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. Комп’ютерна програма «Моделювання процесу </a:t>
            </a:r>
            <a:r>
              <a:rPr lang="uk-UA" b="1" dirty="0" err="1" smtClean="0">
                <a:ea typeface="Calibri" pitchFamily="34" charset="0"/>
                <a:cs typeface="Times New Roman" pitchFamily="18" charset="0"/>
              </a:rPr>
              <a:t>десульфурації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» реалізована у середовищі 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Microsoft VBA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.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Застосовується при викладанні дисципліни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 “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Моделювання та </a:t>
            </a:r>
            <a:r>
              <a:rPr lang="uk-UA" b="1" dirty="0" smtClean="0"/>
              <a:t>оптимізація технологічних процесів за фахом</a:t>
            </a:r>
            <a:r>
              <a:rPr lang="en-US" b="1" dirty="0" smtClean="0"/>
              <a:t>”</a:t>
            </a:r>
            <a:endParaRPr lang="ru-RU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3378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3711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Спеціалізовані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пакети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прикладних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програм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розроблені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викладачами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кафедри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металургії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чавуну і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сталі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. Комп’ютерна програма «Моделювання процесу </a:t>
            </a:r>
            <a:r>
              <a:rPr lang="uk-UA" b="1" dirty="0" err="1" smtClean="0">
                <a:ea typeface="Calibri" pitchFamily="34" charset="0"/>
                <a:cs typeface="Times New Roman" pitchFamily="18" charset="0"/>
              </a:rPr>
              <a:t>десульфурації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» реалізована у середовищі 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Microsoft VBA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.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 Застосовується при викладанні дисципліни</a:t>
            </a:r>
            <a:r>
              <a:rPr lang="en-US" b="1" dirty="0" smtClean="0">
                <a:ea typeface="Calibri" pitchFamily="34" charset="0"/>
                <a:cs typeface="Times New Roman" pitchFamily="18" charset="0"/>
              </a:rPr>
              <a:t> “</a:t>
            </a:r>
            <a:r>
              <a:rPr lang="uk-UA" b="1" dirty="0" smtClean="0">
                <a:ea typeface="Calibri" pitchFamily="34" charset="0"/>
                <a:cs typeface="Times New Roman" pitchFamily="18" charset="0"/>
              </a:rPr>
              <a:t>Моделювання та </a:t>
            </a:r>
            <a:r>
              <a:rPr lang="uk-UA" b="1" dirty="0" smtClean="0"/>
              <a:t>оптимізація технологічних процесів за фахом</a:t>
            </a:r>
            <a:r>
              <a:rPr lang="en-US" b="1" dirty="0" smtClean="0"/>
              <a:t>”</a:t>
            </a:r>
            <a:endParaRPr lang="ru-RU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t="17801" r="14447" b="41099"/>
          <a:stretch/>
        </p:blipFill>
        <p:spPr bwMode="auto">
          <a:xfrm>
            <a:off x="179512" y="692696"/>
            <a:ext cx="87707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0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7072"/>
            <a:ext cx="20161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947738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9" y="1876376"/>
            <a:ext cx="1471612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м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76376"/>
            <a:ext cx="27368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15" y="2843957"/>
            <a:ext cx="18557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595562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882650" y="-6350"/>
            <a:ext cx="65166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ctr">
            <a:spAutoFit/>
          </a:bodyPr>
          <a:lstStyle/>
          <a:p>
            <a:pPr eaLnBrk="1" hangingPunct="1">
              <a:defRPr/>
            </a:pPr>
            <a:r>
              <a:rPr lang="uk-UA" altLang="ru-RU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Отримавши  фундаментальну і одночасно хорошу практичну підготовку, наші випускники легко доводять свою перевагу</a:t>
            </a:r>
            <a:r>
              <a:rPr lang="en-US" altLang="ru-RU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,</a:t>
            </a:r>
            <a:r>
              <a:rPr lang="uk-UA" altLang="ru-RU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займаючись будь-якою справою</a:t>
            </a:r>
          </a:p>
        </p:txBody>
      </p:sp>
    </p:spTree>
    <p:extLst>
      <p:ext uri="{BB962C8B-B14F-4D97-AF65-F5344CB8AC3E}">
        <p14:creationId xmlns:p14="http://schemas.microsoft.com/office/powerpoint/2010/main" val="291635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pic>
        <p:nvPicPr>
          <p:cNvPr id="71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2513"/>
            <a:ext cx="82010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2"/>
          <p:cNvSpPr txBox="1">
            <a:spLocks noChangeArrowheads="1"/>
          </p:cNvSpPr>
          <p:nvPr/>
        </p:nvSpPr>
        <p:spPr bwMode="auto">
          <a:xfrm>
            <a:off x="1603375" y="379413"/>
            <a:ext cx="6394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Предментна аудиторія кафедри металургії чавуну і сталі, </a:t>
            </a:r>
          </a:p>
          <a:p>
            <a:pPr algn="ctr" eaLnBrk="1" hangingPunct="1"/>
            <a:r>
              <a:rPr lang="uk-UA"/>
              <a:t>ауд. № 409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5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1603375" y="379413"/>
            <a:ext cx="6394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Предментна аудиторія кафедри металургії чавуну і сталі, </a:t>
            </a:r>
          </a:p>
          <a:p>
            <a:pPr algn="ctr" eaLnBrk="1" hangingPunct="1"/>
            <a:r>
              <a:rPr lang="uk-UA"/>
              <a:t>ауд. № 409</a:t>
            </a:r>
            <a:endParaRPr lang="ru-RU"/>
          </a:p>
        </p:txBody>
      </p:sp>
      <p:pic>
        <p:nvPicPr>
          <p:cNvPr id="81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71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1603375" y="379413"/>
            <a:ext cx="6394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Предментна аудиторія кафедри металургії чавуну і сталі, </a:t>
            </a:r>
          </a:p>
          <a:p>
            <a:pPr algn="ctr" eaLnBrk="1" hangingPunct="1"/>
            <a:r>
              <a:rPr lang="uk-UA"/>
              <a:t>ауд. № Б-305</a:t>
            </a:r>
            <a:endParaRPr lang="ru-RU"/>
          </a:p>
        </p:txBody>
      </p:sp>
      <p:pic>
        <p:nvPicPr>
          <p:cNvPr id="922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25538"/>
            <a:ext cx="91281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67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2103438" y="250825"/>
            <a:ext cx="511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Установка для вивчення кінетики відновлення</a:t>
            </a:r>
          </a:p>
          <a:p>
            <a:pPr algn="ctr" eaLnBrk="1" hangingPunct="1"/>
            <a:r>
              <a:rPr lang="uk-UA"/>
              <a:t> залізорудних матеріалів твердим вуглецем, </a:t>
            </a:r>
          </a:p>
          <a:p>
            <a:pPr algn="ctr" eaLnBrk="1" hangingPunct="1"/>
            <a:r>
              <a:rPr lang="uk-UA"/>
              <a:t>ауд. № 412</a:t>
            </a:r>
            <a:endParaRPr lang="ru-RU"/>
          </a:p>
        </p:txBody>
      </p:sp>
      <p:pic>
        <p:nvPicPr>
          <p:cNvPr id="1229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201738"/>
            <a:ext cx="9029700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62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533400" y="250825"/>
            <a:ext cx="825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Установка для вивчення розподілу матеріалів на колошнику доменної печі, </a:t>
            </a:r>
          </a:p>
          <a:p>
            <a:pPr algn="ctr" eaLnBrk="1" hangingPunct="1"/>
            <a:r>
              <a:rPr lang="uk-UA"/>
              <a:t>ауд. № 206/4</a:t>
            </a:r>
            <a:endParaRPr lang="ru-RU"/>
          </a:p>
        </p:txBody>
      </p:sp>
      <p:pic>
        <p:nvPicPr>
          <p:cNvPr id="133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7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1917700" y="250825"/>
            <a:ext cx="548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Установка для спікання залізорудних матеріалів, </a:t>
            </a:r>
          </a:p>
          <a:p>
            <a:pPr algn="ctr" eaLnBrk="1" hangingPunct="1"/>
            <a:r>
              <a:rPr lang="uk-UA"/>
              <a:t>ауд. № 206/4</a:t>
            </a:r>
            <a:endParaRPr lang="ru-RU"/>
          </a:p>
        </p:txBody>
      </p:sp>
      <p:pic>
        <p:nvPicPr>
          <p:cNvPr id="1434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8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88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1917700" y="250825"/>
            <a:ext cx="5484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Установка для спікання залізорудних матеріалів, </a:t>
            </a:r>
          </a:p>
          <a:p>
            <a:pPr algn="ctr" eaLnBrk="1" hangingPunct="1"/>
            <a:r>
              <a:rPr lang="uk-UA"/>
              <a:t>ауд. № 206/4</a:t>
            </a:r>
          </a:p>
          <a:p>
            <a:pPr algn="ctr" eaLnBrk="1" hangingPunct="1"/>
            <a:r>
              <a:rPr lang="uk-UA"/>
              <a:t>(етапи запалювання та спікання шихти)</a:t>
            </a:r>
            <a:endParaRPr lang="ru-RU"/>
          </a:p>
        </p:txBody>
      </p:sp>
      <p:pic>
        <p:nvPicPr>
          <p:cNvPr id="1536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87388"/>
            <a:ext cx="23161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413125"/>
            <a:ext cx="25749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171575"/>
            <a:ext cx="411321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2713038"/>
            <a:ext cx="30892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5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Обладнання для моделювання розливки металів різними способами через центрову виливницю та проміжний ківш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480720" cy="486054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4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 </a:t>
            </a:r>
            <a:endParaRPr lang="ru-RU" alt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685800" y="-474663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3311525" y="250825"/>
            <a:ext cx="2697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/>
              <a:t>Макет доменного цеху, </a:t>
            </a:r>
          </a:p>
          <a:p>
            <a:pPr algn="ctr" eaLnBrk="1" hangingPunct="1"/>
            <a:r>
              <a:rPr lang="uk-UA"/>
              <a:t>ауд. № 206/4</a:t>
            </a:r>
          </a:p>
        </p:txBody>
      </p:sp>
      <p:pic>
        <p:nvPicPr>
          <p:cNvPr id="163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17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Моделювання кристалізації розплавленого металу на </a:t>
            </a:r>
            <a:r>
              <a:rPr lang="uk-UA" sz="3600" dirty="0" err="1" smtClean="0"/>
              <a:t>гіпосульфіті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898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Моделювання продувки металу на модельній рідині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350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Високотемпературна піч </a:t>
            </a:r>
            <a:r>
              <a:rPr lang="uk-UA" sz="3200" dirty="0" err="1" smtClean="0"/>
              <a:t>Таммана</a:t>
            </a:r>
            <a:r>
              <a:rPr lang="uk-UA" sz="3200" dirty="0"/>
              <a:t> </a:t>
            </a:r>
            <a:r>
              <a:rPr lang="uk-UA" sz="3200" dirty="0" smtClean="0"/>
              <a:t>для досліджень відновлення складних шихт при одержанні сплавів хрому, марганцю, кремнію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904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Індукційна лабораторна піч ємністю 50кг з розливанням металу та зміни складу футерування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89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uk-UA" sz="3200" dirty="0" smtClean="0"/>
              <a:t>Високотемпературний мікроскоп для визначення та фіксації поведінки різних матеріалів в умовах контрольованої атмосфери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858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uk-UA" sz="3200" dirty="0" smtClean="0"/>
              <a:t>Стенди для демонстрації вуглецевих  та </a:t>
            </a:r>
            <a:r>
              <a:rPr lang="uk-UA" sz="3200" dirty="0" err="1" smtClean="0"/>
              <a:t>вогнетривкіх</a:t>
            </a:r>
            <a:r>
              <a:rPr lang="uk-UA" sz="3200" dirty="0" smtClean="0"/>
              <a:t> виробів, що використовуються при проведенні експериментальних досліджень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15245" cy="44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7"/>
            <a:ext cx="3350841" cy="446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606</Words>
  <Application>Microsoft Office PowerPoint</Application>
  <PresentationFormat>Экран (4:3)</PresentationFormat>
  <Paragraphs>61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Національна металургійна академія України Металургійний факультет </vt:lpstr>
      <vt:lpstr>Лабораторна установка для проведення досліджень по агломерації залізорудних та марганцевих матеріалів</vt:lpstr>
      <vt:lpstr>Обладнання для моделювання розливки металів різними способами через центрову виливницю та проміжний ківш</vt:lpstr>
      <vt:lpstr>Моделювання кристалізації розплавленого металу на гіпосульфіті</vt:lpstr>
      <vt:lpstr>Моделювання продувки металу на модельній рідині</vt:lpstr>
      <vt:lpstr>Високотемпературна піч Таммана для досліджень відновлення складних шихт при одержанні сплавів хрому, марганцю, кремнію </vt:lpstr>
      <vt:lpstr>Індукційна лабораторна піч ємністю 50кг з розливанням металу та зміни складу футерування</vt:lpstr>
      <vt:lpstr>Високотемпературний мікроскоп для визначення та фіксації поведінки різних матеріалів в умовах контрольованої атмосфери</vt:lpstr>
      <vt:lpstr>Стенди для демонстрації вуглецевих  та вогнетривкіх виробів, що використовуються при проведенні експериментальних досліджень</vt:lpstr>
      <vt:lpstr>Обладнання для експериментальних досліджень відновлення матеріалів та визначення вмісту вуглецю та сірки у отриманих продуктах</vt:lpstr>
      <vt:lpstr>Сучасне інструментальне обладнання для визначення характеристик дослідних металевих, оксидних матеріалів та вмісту компонентів в рідких розчинах</vt:lpstr>
      <vt:lpstr>Спеціалізовані пакети прикладних програм розроблені викладачами кафедри металургії чавуну і сталі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Лабораторна установка для проведення досліджень по агломерації залізорудних та марганцевих матеріалів</dc:title>
  <dc:creator>User</dc:creator>
  <cp:lastModifiedBy>User</cp:lastModifiedBy>
  <cp:revision>6</cp:revision>
  <dcterms:created xsi:type="dcterms:W3CDTF">2020-11-04T08:49:25Z</dcterms:created>
  <dcterms:modified xsi:type="dcterms:W3CDTF">2020-11-04T09:22:57Z</dcterms:modified>
</cp:coreProperties>
</file>