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3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8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063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589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722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5366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8864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404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887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1572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866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1383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655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7DFAD-4494-4E04-A4D3-366A0DC8DDC9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E0BE-7867-48B8-959D-B3EE611C15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1242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/>
              <a:t>Металлургия </a:t>
            </a:r>
            <a:r>
              <a:rPr lang="ru-RU" sz="3100" b="1" i="1" dirty="0"/>
              <a:t>стали</a:t>
            </a:r>
            <a:r>
              <a:rPr lang="ru-RU" sz="3100" b="1" dirty="0"/>
              <a:t> </a:t>
            </a:r>
            <a:r>
              <a:rPr lang="ru-RU" sz="3100" b="1" i="1" dirty="0"/>
              <a:t>это наука о способах получения стали с заданными свойствами в количествах, имеющих промышленное </a:t>
            </a:r>
            <a:r>
              <a:rPr lang="ru-RU" sz="3100" b="1" i="1" dirty="0" smtClean="0"/>
              <a:t>значение</a:t>
            </a:r>
            <a:r>
              <a:rPr lang="ru-RU" sz="3100" b="1" i="1" dirty="0"/>
              <a:t>.</a:t>
            </a:r>
            <a:br>
              <a:rPr lang="ru-RU" sz="3100" b="1" i="1" dirty="0"/>
            </a:br>
            <a:endParaRPr lang="ru-RU" sz="31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Сталь </a:t>
            </a:r>
            <a:r>
              <a:rPr lang="ru-RU" dirty="0"/>
              <a:t>является основным конструкционным материалом, поскольку:</a:t>
            </a:r>
          </a:p>
          <a:p>
            <a:pPr lvl="1"/>
            <a:r>
              <a:rPr lang="ru-RU" dirty="0" smtClean="0"/>
              <a:t>обладает </a:t>
            </a:r>
            <a:r>
              <a:rPr lang="ru-RU" dirty="0"/>
              <a:t>такими полезными свойствами, как способность к </a:t>
            </a:r>
            <a:r>
              <a:rPr lang="ru-RU" dirty="0" smtClean="0"/>
              <a:t>упругим </a:t>
            </a:r>
            <a:r>
              <a:rPr lang="ru-RU" dirty="0"/>
              <a:t>и пластическим деформациям, высокая прочность, электрическая проводимость, теплопроводность и другие особенности.</a:t>
            </a:r>
          </a:p>
          <a:p>
            <a:pPr lvl="1"/>
            <a:r>
              <a:rPr lang="ru-RU" dirty="0"/>
              <a:t>Железо, являющееся основой стали имеет значительное распространение в земной коре </a:t>
            </a:r>
            <a:r>
              <a:rPr lang="ru-RU" dirty="0" smtClean="0"/>
              <a:t>- (</a:t>
            </a:r>
            <a:r>
              <a:rPr lang="ru-RU" dirty="0"/>
              <a:t>5,9 %) в виде железосодержащих минералов, называемых </a:t>
            </a:r>
            <a:r>
              <a:rPr lang="ru-RU" i="1" dirty="0"/>
              <a:t>рудами и </a:t>
            </a:r>
            <a:r>
              <a:rPr lang="ru-RU" dirty="0"/>
              <a:t>сравнительно легко извлекается из руд.</a:t>
            </a:r>
          </a:p>
          <a:p>
            <a:pPr marL="0" indent="0" algn="ctr">
              <a:buNone/>
            </a:pPr>
            <a:endParaRPr lang="ru-RU" i="1" dirty="0"/>
          </a:p>
          <a:p>
            <a:pPr marL="0" indent="0" algn="ctr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721219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44843622"/>
              </p:ext>
            </p:extLst>
          </p:nvPr>
        </p:nvGraphicFramePr>
        <p:xfrm>
          <a:off x="457200" y="836711"/>
          <a:ext cx="8229600" cy="60387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0504"/>
                <a:gridCol w="4035896"/>
                <a:gridCol w="2743200"/>
              </a:tblGrid>
              <a:tr h="586044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Категории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Требование к испытанию механических свойств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>
                          <a:effectLst/>
                        </a:rPr>
                        <a:t>Виды стали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</a:tr>
              <a:tr h="586044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Без испытания механических свойств на растяжения и ударную вязкость.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>
                          <a:effectLst/>
                        </a:rPr>
                        <a:t>Горячекатаная, кованая, калиброванная, серебрянка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</a:tr>
              <a:tr h="1280959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С испытанием механических свойств на растяжение и ударную вязкость на образцах, изготовленных из нормализованных заготовок размером 25 мм (диаметр или сторона квадрата).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>
                          <a:effectLst/>
                        </a:rPr>
                        <a:t>Горячекатаная, кованая, калиброванная, серебрянка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</a:tr>
              <a:tr h="1049321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С испытанием механических свойств на растяжение на образцах, изготовленных из нормализованных заготовок указанного в заказе размера, но не более 100.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>
                          <a:effectLst/>
                        </a:rPr>
                        <a:t>Горячекатаная, кованая, калиброванная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</a:tr>
              <a:tr h="1280959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С испытанием механических свойств на растяжение и ударную вязкость на образцах, изготовленных из термически обработанных (</a:t>
                      </a:r>
                      <a:r>
                        <a:rPr lang="ru-RU" sz="2000" dirty="0" err="1">
                          <a:effectLst/>
                        </a:rPr>
                        <a:t>закалка+отпуск</a:t>
                      </a:r>
                      <a:r>
                        <a:rPr lang="ru-RU" sz="2000" dirty="0">
                          <a:effectLst/>
                        </a:rPr>
                        <a:t>) заготовок указанного в заказе размера, но не более 100.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>
                          <a:effectLst/>
                        </a:rPr>
                        <a:t>Горячекатаная, кованая, калиброванная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</a:tr>
              <a:tr h="1049321">
                <a:tc>
                  <a:txBody>
                    <a:bodyPr/>
                    <a:lstStyle/>
                    <a:p>
                      <a:pPr algn="ctr"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С испытанием механических свойств на растяжение на образцах, изготовленных из сталей в термически обработанном состоянии.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1560"/>
                        </a:spcAft>
                      </a:pPr>
                      <a:r>
                        <a:rPr lang="ru-RU" sz="2000" dirty="0">
                          <a:effectLst/>
                        </a:rPr>
                        <a:t>Калиброванная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133350" marT="47625" marB="47625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55227" y="150695"/>
            <a:ext cx="5248552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категории стали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Номер категории указывается в конце марки стали, например: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Ст3пс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Ст2сп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т.д.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8873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Схема классификации и примеры маркировки конструкционных сталей по химическому составу</a:t>
            </a:r>
          </a:p>
        </p:txBody>
      </p:sp>
      <p:pic>
        <p:nvPicPr>
          <p:cNvPr id="5" name="Объект 4" descr="Схема классификации и примеры маркировки конструкционных сталей по химическому составу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8064896" cy="3528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653589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cap="small" dirty="0" smtClean="0"/>
              <a:t>Маркировка стали</a:t>
            </a:r>
            <a:endParaRPr lang="ru-RU" sz="2800" b="1" cap="small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u="sng" cap="small" dirty="0"/>
              <a:t>Сталь углеродистая обыкновенного качества </a:t>
            </a:r>
            <a:r>
              <a:rPr lang="ru-RU" sz="3400" dirty="0" smtClean="0"/>
              <a:t>обозначается </a:t>
            </a:r>
            <a:r>
              <a:rPr lang="ru-RU" sz="3400" dirty="0"/>
              <a:t>буквами "</a:t>
            </a:r>
            <a:r>
              <a:rPr lang="ru-RU" sz="3400" dirty="0" err="1"/>
              <a:t>Ст</a:t>
            </a:r>
            <a:r>
              <a:rPr lang="ru-RU" sz="3400" dirty="0"/>
              <a:t>" и условным номером марки (от 0 до 6) в зависимости от химического состава и механических свойств. </a:t>
            </a:r>
            <a:endParaRPr lang="ru-RU" sz="3400" dirty="0" smtClean="0"/>
          </a:p>
          <a:p>
            <a:r>
              <a:rPr lang="ru-RU" sz="3400" dirty="0" smtClean="0"/>
              <a:t>Чем </a:t>
            </a:r>
            <a:r>
              <a:rPr lang="ru-RU" sz="3400" dirty="0"/>
              <a:t>выше содержание углерода и прочностные свойства стали, тем больше её номер. </a:t>
            </a:r>
            <a:endParaRPr lang="ru-RU" sz="3400" dirty="0" smtClean="0"/>
          </a:p>
          <a:p>
            <a:r>
              <a:rPr lang="ru-RU" sz="3400" dirty="0"/>
              <a:t>Ст0 &lt; 0.23%, </a:t>
            </a:r>
            <a:br>
              <a:rPr lang="ru-RU" sz="3400" dirty="0"/>
            </a:br>
            <a:r>
              <a:rPr lang="ru-RU" sz="3400" dirty="0"/>
              <a:t>Ст1 0.06 - 0.12%, </a:t>
            </a:r>
            <a:r>
              <a:rPr lang="ru-RU" sz="3400" dirty="0" smtClean="0"/>
              <a:t>      Ст2 </a:t>
            </a:r>
            <a:r>
              <a:rPr lang="ru-RU" sz="3400" dirty="0"/>
              <a:t>0.09 - 0.15%, </a:t>
            </a:r>
            <a:r>
              <a:rPr lang="ru-RU" sz="3400" dirty="0" smtClean="0"/>
              <a:t>   Ст3 </a:t>
            </a:r>
            <a:r>
              <a:rPr lang="ru-RU" sz="3400" dirty="0"/>
              <a:t>0.14 - 0.22%, </a:t>
            </a:r>
            <a:br>
              <a:rPr lang="ru-RU" sz="3400" dirty="0"/>
            </a:br>
            <a:r>
              <a:rPr lang="ru-RU" sz="3400" dirty="0"/>
              <a:t>Ст4 0.18 - 0.27%, </a:t>
            </a:r>
            <a:r>
              <a:rPr lang="ru-RU" sz="3400" dirty="0" smtClean="0"/>
              <a:t>      Ст5 </a:t>
            </a:r>
            <a:r>
              <a:rPr lang="ru-RU" sz="3400" dirty="0"/>
              <a:t>0.28 - 0.37%, </a:t>
            </a:r>
            <a:r>
              <a:rPr lang="ru-RU" sz="3400" dirty="0" smtClean="0"/>
              <a:t>   Ст6 </a:t>
            </a:r>
            <a:r>
              <a:rPr lang="ru-RU" sz="3400" dirty="0"/>
              <a:t>0.38 - 0.49</a:t>
            </a:r>
            <a:r>
              <a:rPr lang="ru-RU" sz="3400" dirty="0" smtClean="0"/>
              <a:t>%.</a:t>
            </a:r>
          </a:p>
          <a:p>
            <a:r>
              <a:rPr lang="ru-RU" sz="3400" dirty="0" smtClean="0"/>
              <a:t>Буква </a:t>
            </a:r>
            <a:r>
              <a:rPr lang="ru-RU" sz="3400" dirty="0"/>
              <a:t>"Г" после номера марки указывает на повышенное содержание марганца в стали. </a:t>
            </a:r>
            <a:endParaRPr lang="ru-RU" sz="3400" dirty="0" smtClean="0"/>
          </a:p>
          <a:p>
            <a:r>
              <a:rPr lang="ru-RU" sz="3400" dirty="0" smtClean="0"/>
              <a:t>Перед </a:t>
            </a:r>
            <a:r>
              <a:rPr lang="ru-RU" sz="3400" dirty="0"/>
              <a:t>маркой указывают группу стали, причем группа "А" в обозначении марки стали не ставится. </a:t>
            </a:r>
            <a:endParaRPr lang="ru-RU" sz="3400" dirty="0" smtClean="0"/>
          </a:p>
          <a:p>
            <a:r>
              <a:rPr lang="ru-RU" sz="3400" dirty="0" smtClean="0"/>
              <a:t>Для </a:t>
            </a:r>
            <a:r>
              <a:rPr lang="ru-RU" sz="3400" dirty="0"/>
              <a:t>указания категории стали к обозначению марки добавляют номер в конце соответствующий категории, первую категорию обычно не указывают. </a:t>
            </a:r>
            <a:endParaRPr lang="ru-RU" sz="3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30736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cap="small" dirty="0"/>
              <a:t>Маркировка стали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Примеры обозначений</a:t>
            </a:r>
          </a:p>
          <a:p>
            <a:r>
              <a:rPr lang="ru-RU" b="1" dirty="0"/>
              <a:t>Ст1кп2</a:t>
            </a:r>
            <a:r>
              <a:rPr lang="ru-RU" dirty="0"/>
              <a:t> - углеродистая сталь обыкновенного </a:t>
            </a:r>
            <a:r>
              <a:rPr lang="ru-RU" dirty="0" smtClean="0"/>
              <a:t>качества</a:t>
            </a:r>
            <a:r>
              <a:rPr lang="en-US" dirty="0" smtClean="0"/>
              <a:t> </a:t>
            </a:r>
            <a:r>
              <a:rPr lang="ru-RU" dirty="0" smtClean="0"/>
              <a:t>(сод. </a:t>
            </a:r>
            <a:r>
              <a:rPr lang="en-US" dirty="0" smtClean="0"/>
              <a:t>[S] ≤0,050%; [P]</a:t>
            </a:r>
            <a:r>
              <a:rPr lang="en-US" dirty="0"/>
              <a:t> </a:t>
            </a:r>
            <a:r>
              <a:rPr lang="en-US" dirty="0" smtClean="0"/>
              <a:t>≤0,040%)</a:t>
            </a:r>
            <a:r>
              <a:rPr lang="ru-RU" dirty="0" smtClean="0"/>
              <a:t>, кипящая</a:t>
            </a:r>
            <a:r>
              <a:rPr lang="en-US" dirty="0" smtClean="0"/>
              <a:t> (</a:t>
            </a:r>
            <a:r>
              <a:rPr lang="ru-RU" dirty="0" smtClean="0"/>
              <a:t>сод. </a:t>
            </a:r>
            <a:r>
              <a:rPr lang="en-US" dirty="0" smtClean="0"/>
              <a:t>[S]i</a:t>
            </a:r>
            <a:r>
              <a:rPr lang="en-US" dirty="0"/>
              <a:t>≤</a:t>
            </a:r>
            <a:r>
              <a:rPr lang="en-US" dirty="0" smtClean="0"/>
              <a:t>0,05%; [Mn]=0,25-0,50%)</a:t>
            </a:r>
            <a:r>
              <a:rPr lang="ru-RU" dirty="0" smtClean="0"/>
              <a:t>, </a:t>
            </a:r>
            <a:r>
              <a:rPr lang="ru-RU" dirty="0"/>
              <a:t>№ марки </a:t>
            </a:r>
            <a:r>
              <a:rPr lang="ru-RU" dirty="0" smtClean="0"/>
              <a:t>1</a:t>
            </a:r>
            <a:r>
              <a:rPr lang="en-US" dirty="0" smtClean="0"/>
              <a:t> (</a:t>
            </a:r>
            <a:r>
              <a:rPr lang="ru-RU" dirty="0" smtClean="0"/>
              <a:t>сод.</a:t>
            </a:r>
            <a:r>
              <a:rPr lang="en-US" dirty="0" smtClean="0"/>
              <a:t>[C]=0,06-0,12%)</a:t>
            </a:r>
            <a:r>
              <a:rPr lang="ru-RU" dirty="0" smtClean="0"/>
              <a:t>, </a:t>
            </a:r>
            <a:r>
              <a:rPr lang="ru-RU" dirty="0"/>
              <a:t>второй категории, поставляется потребителям по механическим свойствам (группа А);</a:t>
            </a:r>
          </a:p>
          <a:p>
            <a:r>
              <a:rPr lang="ru-RU" b="1" dirty="0" smtClean="0"/>
              <a:t>ВСт</a:t>
            </a:r>
            <a:r>
              <a:rPr lang="en-US" b="1" dirty="0" smtClean="0"/>
              <a:t>3</a:t>
            </a:r>
            <a:r>
              <a:rPr lang="ru-RU" b="1" dirty="0" smtClean="0"/>
              <a:t>Гпс </a:t>
            </a:r>
            <a:r>
              <a:rPr lang="ru-RU" dirty="0"/>
              <a:t>- углеродистая сталь обыкновенного качества (сод. </a:t>
            </a:r>
            <a:r>
              <a:rPr lang="en-US" dirty="0"/>
              <a:t>[S] ≤0,050%; [P] ≤0,040</a:t>
            </a:r>
            <a:r>
              <a:rPr lang="en-US" dirty="0" smtClean="0"/>
              <a:t>%)</a:t>
            </a:r>
            <a:r>
              <a:rPr lang="ru-RU" dirty="0" smtClean="0"/>
              <a:t> с </a:t>
            </a:r>
            <a:r>
              <a:rPr lang="ru-RU" dirty="0"/>
              <a:t>повышенным содержанием </a:t>
            </a:r>
            <a:r>
              <a:rPr lang="ru-RU" dirty="0" smtClean="0"/>
              <a:t>марганца </a:t>
            </a:r>
            <a:r>
              <a:rPr lang="ru-RU" dirty="0"/>
              <a:t>кипящая</a:t>
            </a:r>
            <a:r>
              <a:rPr lang="en-US" dirty="0"/>
              <a:t> (</a:t>
            </a:r>
            <a:r>
              <a:rPr lang="ru-RU" dirty="0"/>
              <a:t>сод. </a:t>
            </a:r>
            <a:r>
              <a:rPr lang="en-US" dirty="0" smtClean="0"/>
              <a:t>[</a:t>
            </a:r>
            <a:r>
              <a:rPr lang="en-US" dirty="0"/>
              <a:t>Mn]=</a:t>
            </a:r>
            <a:r>
              <a:rPr lang="en-US" dirty="0" smtClean="0"/>
              <a:t>0,</a:t>
            </a:r>
            <a:r>
              <a:rPr lang="ru-RU" dirty="0" smtClean="0"/>
              <a:t>80</a:t>
            </a:r>
            <a:r>
              <a:rPr lang="en-US" dirty="0" smtClean="0"/>
              <a:t>-</a:t>
            </a:r>
            <a:r>
              <a:rPr lang="ru-RU" dirty="0" smtClean="0"/>
              <a:t>1,10</a:t>
            </a:r>
            <a:r>
              <a:rPr lang="en-US" dirty="0" smtClean="0"/>
              <a:t>%)</a:t>
            </a:r>
            <a:r>
              <a:rPr lang="ru-RU" dirty="0" smtClean="0"/>
              <a:t>, полуспокойная </a:t>
            </a:r>
            <a:r>
              <a:rPr lang="en-US" dirty="0"/>
              <a:t>(</a:t>
            </a:r>
            <a:r>
              <a:rPr lang="ru-RU" dirty="0"/>
              <a:t>сод</a:t>
            </a:r>
            <a:r>
              <a:rPr lang="ru-RU" dirty="0" smtClean="0"/>
              <a:t>.</a:t>
            </a:r>
            <a:r>
              <a:rPr lang="en-US" dirty="0" smtClean="0"/>
              <a:t>[Si</a:t>
            </a:r>
            <a:r>
              <a:rPr lang="en-US" dirty="0"/>
              <a:t>]</a:t>
            </a:r>
            <a:r>
              <a:rPr lang="en-US" dirty="0" smtClean="0"/>
              <a:t>≤0,</a:t>
            </a:r>
            <a:r>
              <a:rPr lang="ru-RU" dirty="0" smtClean="0"/>
              <a:t>1</a:t>
            </a:r>
            <a:r>
              <a:rPr lang="en-US" dirty="0" smtClean="0"/>
              <a:t>5%)</a:t>
            </a:r>
            <a:r>
              <a:rPr lang="ru-RU" dirty="0" smtClean="0"/>
              <a:t>,  </a:t>
            </a:r>
            <a:r>
              <a:rPr lang="ru-RU" dirty="0"/>
              <a:t>№ марки </a:t>
            </a:r>
            <a:r>
              <a:rPr lang="ru-RU" dirty="0" smtClean="0"/>
              <a:t>3 </a:t>
            </a:r>
            <a:r>
              <a:rPr lang="en-US" dirty="0"/>
              <a:t>(</a:t>
            </a:r>
            <a:r>
              <a:rPr lang="ru-RU" dirty="0"/>
              <a:t>сод.</a:t>
            </a:r>
            <a:r>
              <a:rPr lang="en-US" dirty="0"/>
              <a:t>[C]=</a:t>
            </a:r>
            <a:r>
              <a:rPr lang="en-US" dirty="0" smtClean="0"/>
              <a:t>0,</a:t>
            </a:r>
            <a:r>
              <a:rPr lang="ru-RU" dirty="0" smtClean="0"/>
              <a:t>14</a:t>
            </a:r>
            <a:r>
              <a:rPr lang="en-US" dirty="0" smtClean="0"/>
              <a:t>-0,</a:t>
            </a:r>
            <a:r>
              <a:rPr lang="ru-RU" dirty="0" smtClean="0"/>
              <a:t>2</a:t>
            </a:r>
            <a:r>
              <a:rPr lang="en-US" dirty="0" smtClean="0"/>
              <a:t>2</a:t>
            </a:r>
            <a:r>
              <a:rPr lang="en-US" dirty="0"/>
              <a:t>%)</a:t>
            </a:r>
            <a:r>
              <a:rPr lang="ru-RU" dirty="0" smtClean="0"/>
              <a:t>, </a:t>
            </a:r>
            <a:r>
              <a:rPr lang="ru-RU" dirty="0"/>
              <a:t>первой категории с гарантированными механическими свойствами и химическим составом (группа В);</a:t>
            </a:r>
          </a:p>
          <a:p>
            <a:r>
              <a:rPr lang="ru-RU" b="1" cap="all" dirty="0" smtClean="0"/>
              <a:t>бс</a:t>
            </a:r>
            <a:r>
              <a:rPr lang="ru-RU" b="1" dirty="0" smtClean="0"/>
              <a:t>т0</a:t>
            </a:r>
            <a:r>
              <a:rPr lang="ru-RU" dirty="0" smtClean="0"/>
              <a:t> </a:t>
            </a:r>
            <a:r>
              <a:rPr lang="ru-RU" dirty="0"/>
              <a:t>- углеродистая сталь обыкновенного </a:t>
            </a:r>
            <a:r>
              <a:rPr lang="ru-RU" dirty="0" smtClean="0"/>
              <a:t>качества (</a:t>
            </a:r>
            <a:r>
              <a:rPr lang="ru-RU" dirty="0"/>
              <a:t>сод. </a:t>
            </a:r>
            <a:r>
              <a:rPr lang="en-US" dirty="0"/>
              <a:t>[S] ≤</a:t>
            </a:r>
            <a:r>
              <a:rPr lang="en-US" dirty="0" smtClean="0"/>
              <a:t>0,0</a:t>
            </a:r>
            <a:r>
              <a:rPr lang="ru-RU" dirty="0" smtClean="0"/>
              <a:t>6</a:t>
            </a:r>
            <a:r>
              <a:rPr lang="en-US" dirty="0" smtClean="0"/>
              <a:t>0</a:t>
            </a:r>
            <a:r>
              <a:rPr lang="en-US" dirty="0"/>
              <a:t>%; [P] ≤</a:t>
            </a:r>
            <a:r>
              <a:rPr lang="en-US" dirty="0" smtClean="0"/>
              <a:t>0,0</a:t>
            </a:r>
            <a:r>
              <a:rPr lang="ru-RU" dirty="0" smtClean="0"/>
              <a:t>7</a:t>
            </a:r>
            <a:r>
              <a:rPr lang="en-US" dirty="0" smtClean="0"/>
              <a:t>0</a:t>
            </a:r>
            <a:r>
              <a:rPr lang="en-US" dirty="0"/>
              <a:t>%)</a:t>
            </a:r>
            <a:r>
              <a:rPr lang="ru-RU" dirty="0" smtClean="0"/>
              <a:t>, № </a:t>
            </a:r>
            <a:r>
              <a:rPr lang="ru-RU" dirty="0"/>
              <a:t>марки </a:t>
            </a:r>
            <a:r>
              <a:rPr lang="ru-RU" dirty="0" smtClean="0"/>
              <a:t>0 </a:t>
            </a:r>
            <a:r>
              <a:rPr lang="en-US" dirty="0" smtClean="0"/>
              <a:t>(</a:t>
            </a:r>
            <a:r>
              <a:rPr lang="ru-RU" dirty="0"/>
              <a:t>сод.</a:t>
            </a:r>
            <a:r>
              <a:rPr lang="en-US" dirty="0"/>
              <a:t>[C</a:t>
            </a:r>
            <a:r>
              <a:rPr lang="en-US" dirty="0" smtClean="0"/>
              <a:t>]</a:t>
            </a:r>
            <a:r>
              <a:rPr lang="en-US" dirty="0"/>
              <a:t> </a:t>
            </a:r>
            <a:r>
              <a:rPr lang="en-US" dirty="0" smtClean="0"/>
              <a:t>≤0,</a:t>
            </a:r>
            <a:r>
              <a:rPr lang="ru-RU" dirty="0" smtClean="0"/>
              <a:t>23</a:t>
            </a:r>
            <a:r>
              <a:rPr lang="en-US" dirty="0" smtClean="0"/>
              <a:t>%)</a:t>
            </a:r>
            <a:r>
              <a:rPr lang="ru-RU" dirty="0" smtClean="0"/>
              <a:t>, </a:t>
            </a:r>
            <a:r>
              <a:rPr lang="ru-RU" dirty="0"/>
              <a:t>группы Б, первой категории (стали марок Ст0 и Бст0 по степени раскисления не разделяют).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52027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cap="small" dirty="0"/>
              <a:t>Маркировка стали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r>
              <a:rPr lang="ru-RU" b="1" u="sng" cap="small" dirty="0"/>
              <a:t>Сталь </a:t>
            </a:r>
            <a:r>
              <a:rPr lang="ru-RU" b="1" u="sng" cap="small" dirty="0" smtClean="0"/>
              <a:t>углеродистая качественная </a:t>
            </a:r>
            <a:r>
              <a:rPr lang="ru-RU" cap="small" dirty="0" smtClean="0"/>
              <a:t>обозначается цифрами, которые соответствуют средней концентрации углерода:</a:t>
            </a:r>
          </a:p>
          <a:p>
            <a:r>
              <a:rPr lang="ru-RU" cap="small" dirty="0" smtClean="0"/>
              <a:t> в сотых долях процентов</a:t>
            </a:r>
            <a:r>
              <a:rPr lang="ru-RU" dirty="0"/>
              <a:t> для сталей, содержащих до 0,65% </a:t>
            </a:r>
            <a:r>
              <a:rPr lang="ru-RU" dirty="0" smtClean="0"/>
              <a:t>углерода:</a:t>
            </a:r>
          </a:p>
          <a:p>
            <a:pPr lvl="1"/>
            <a:r>
              <a:rPr lang="ru-RU" b="1" dirty="0" smtClean="0"/>
              <a:t>15пс</a:t>
            </a:r>
            <a:r>
              <a:rPr lang="ru-RU" dirty="0" smtClean="0"/>
              <a:t> </a:t>
            </a:r>
            <a:r>
              <a:rPr lang="ru-RU" dirty="0"/>
              <a:t>– сталь </a:t>
            </a:r>
            <a:r>
              <a:rPr lang="ru-RU" dirty="0" smtClean="0"/>
              <a:t>углеродистая </a:t>
            </a:r>
            <a:r>
              <a:rPr lang="en-US" dirty="0"/>
              <a:t>(</a:t>
            </a:r>
            <a:r>
              <a:rPr lang="ru-RU" dirty="0"/>
              <a:t>сод.</a:t>
            </a:r>
            <a:r>
              <a:rPr lang="en-US" dirty="0"/>
              <a:t>[C</a:t>
            </a:r>
            <a:r>
              <a:rPr lang="en-US" dirty="0" smtClean="0"/>
              <a:t>]=</a:t>
            </a:r>
            <a:r>
              <a:rPr lang="ru-RU" dirty="0" smtClean="0"/>
              <a:t>0,12-0,19%), качественная</a:t>
            </a:r>
            <a:r>
              <a:rPr lang="ru-RU" dirty="0"/>
              <a:t> (сод. </a:t>
            </a:r>
            <a:r>
              <a:rPr lang="en-US" dirty="0"/>
              <a:t>[S] ≤</a:t>
            </a:r>
            <a:r>
              <a:rPr lang="en-US" dirty="0" smtClean="0"/>
              <a:t>0,0</a:t>
            </a:r>
            <a:r>
              <a:rPr lang="ru-RU" dirty="0" smtClean="0"/>
              <a:t>35</a:t>
            </a:r>
            <a:r>
              <a:rPr lang="en-US" dirty="0" smtClean="0"/>
              <a:t>%; </a:t>
            </a:r>
            <a:r>
              <a:rPr lang="en-US" dirty="0"/>
              <a:t>[P] ≤</a:t>
            </a:r>
            <a:r>
              <a:rPr lang="en-US" dirty="0" smtClean="0"/>
              <a:t>0,0</a:t>
            </a:r>
            <a:r>
              <a:rPr lang="ru-RU" dirty="0" smtClean="0"/>
              <a:t>35</a:t>
            </a:r>
            <a:r>
              <a:rPr lang="en-US" dirty="0" smtClean="0"/>
              <a:t>%)</a:t>
            </a:r>
            <a:r>
              <a:rPr lang="ru-RU" dirty="0" smtClean="0"/>
              <a:t>, полуспокойная</a:t>
            </a:r>
            <a:r>
              <a:rPr lang="en-US" dirty="0"/>
              <a:t> (</a:t>
            </a:r>
            <a:r>
              <a:rPr lang="ru-RU" dirty="0"/>
              <a:t>сод. </a:t>
            </a:r>
            <a:r>
              <a:rPr lang="en-US" dirty="0"/>
              <a:t>[</a:t>
            </a:r>
            <a:r>
              <a:rPr lang="en-US" dirty="0" smtClean="0"/>
              <a:t>Si</a:t>
            </a:r>
            <a:r>
              <a:rPr lang="en-US" dirty="0"/>
              <a:t>]</a:t>
            </a:r>
            <a:r>
              <a:rPr lang="en-US" dirty="0" smtClean="0"/>
              <a:t>≤0,05</a:t>
            </a:r>
            <a:r>
              <a:rPr lang="ru-RU" dirty="0" smtClean="0"/>
              <a:t>-0,17</a:t>
            </a:r>
            <a:r>
              <a:rPr lang="en-US" dirty="0" smtClean="0"/>
              <a:t>%; </a:t>
            </a:r>
            <a:r>
              <a:rPr lang="en-US" dirty="0"/>
              <a:t>[Mn]=</a:t>
            </a:r>
            <a:r>
              <a:rPr lang="en-US" dirty="0" smtClean="0"/>
              <a:t>0,</a:t>
            </a:r>
            <a:r>
              <a:rPr lang="ru-RU" dirty="0" smtClean="0"/>
              <a:t>3</a:t>
            </a:r>
            <a:r>
              <a:rPr lang="en-US" dirty="0" smtClean="0"/>
              <a:t>5-0,</a:t>
            </a:r>
            <a:r>
              <a:rPr lang="ru-RU" dirty="0" smtClean="0"/>
              <a:t>6</a:t>
            </a:r>
            <a:r>
              <a:rPr lang="en-US" dirty="0" smtClean="0"/>
              <a:t>5%)</a:t>
            </a:r>
            <a:r>
              <a:rPr lang="ru-RU" dirty="0" smtClean="0"/>
              <a:t>;</a:t>
            </a:r>
            <a:endParaRPr lang="ru-RU" dirty="0"/>
          </a:p>
          <a:p>
            <a:pPr lvl="1"/>
            <a:r>
              <a:rPr lang="ru-RU" dirty="0"/>
              <a:t>60 – сталь углеродистая </a:t>
            </a:r>
            <a:r>
              <a:rPr lang="en-US" dirty="0"/>
              <a:t>(</a:t>
            </a:r>
            <a:r>
              <a:rPr lang="ru-RU" dirty="0"/>
              <a:t>сод.</a:t>
            </a:r>
            <a:r>
              <a:rPr lang="en-US" dirty="0"/>
              <a:t>[C]=</a:t>
            </a:r>
            <a:r>
              <a:rPr lang="ru-RU" dirty="0" smtClean="0"/>
              <a:t>0,57-0,65%), качественная</a:t>
            </a:r>
            <a:r>
              <a:rPr lang="ru-RU" dirty="0"/>
              <a:t>(сод. </a:t>
            </a:r>
            <a:r>
              <a:rPr lang="en-US" dirty="0"/>
              <a:t>[S] ≤0,0</a:t>
            </a:r>
            <a:r>
              <a:rPr lang="ru-RU" dirty="0"/>
              <a:t>35</a:t>
            </a:r>
            <a:r>
              <a:rPr lang="en-US" dirty="0"/>
              <a:t>%; [P] ≤0,0</a:t>
            </a:r>
            <a:r>
              <a:rPr lang="ru-RU" dirty="0"/>
              <a:t>35</a:t>
            </a:r>
            <a:r>
              <a:rPr lang="en-US" dirty="0"/>
              <a:t>%)</a:t>
            </a:r>
            <a:r>
              <a:rPr lang="ru-RU" dirty="0" smtClean="0"/>
              <a:t>, спокойная</a:t>
            </a:r>
            <a:r>
              <a:rPr lang="en-US" dirty="0"/>
              <a:t>(</a:t>
            </a:r>
            <a:r>
              <a:rPr lang="ru-RU" dirty="0"/>
              <a:t>сод. </a:t>
            </a:r>
            <a:r>
              <a:rPr lang="en-US" dirty="0"/>
              <a:t>[Si]≤</a:t>
            </a:r>
            <a:r>
              <a:rPr lang="en-US" dirty="0" smtClean="0"/>
              <a:t>0,</a:t>
            </a:r>
            <a:r>
              <a:rPr lang="ru-RU" dirty="0" smtClean="0"/>
              <a:t>17-0,37</a:t>
            </a:r>
            <a:r>
              <a:rPr lang="en-US" dirty="0"/>
              <a:t>%; [Mn]=</a:t>
            </a:r>
            <a:r>
              <a:rPr lang="en-US" dirty="0" smtClean="0"/>
              <a:t>0,5</a:t>
            </a:r>
            <a:r>
              <a:rPr lang="ru-RU" dirty="0" smtClean="0"/>
              <a:t>0</a:t>
            </a:r>
            <a:r>
              <a:rPr lang="en-US" dirty="0" smtClean="0"/>
              <a:t>-0,</a:t>
            </a:r>
            <a:r>
              <a:rPr lang="ru-RU" dirty="0" smtClean="0"/>
              <a:t>80</a:t>
            </a:r>
            <a:r>
              <a:rPr lang="en-US" dirty="0" smtClean="0"/>
              <a:t>%)</a:t>
            </a:r>
            <a:r>
              <a:rPr lang="ru-RU" dirty="0" smtClean="0"/>
              <a:t>;</a:t>
            </a:r>
          </a:p>
          <a:p>
            <a:r>
              <a:rPr lang="ru-RU" dirty="0"/>
              <a:t>в десятых долях процента для индустриальных сталей, которые дополнительно снабжаются буквой "У":</a:t>
            </a:r>
          </a:p>
          <a:p>
            <a:pPr lvl="1"/>
            <a:r>
              <a:rPr lang="ru-RU" dirty="0"/>
              <a:t>У7 – углеродистая инструментальная, качественная сталь, содержащая 0,7% С, спокойная (все инструментальные стали хорошо </a:t>
            </a:r>
            <a:r>
              <a:rPr lang="ru-RU" dirty="0" err="1"/>
              <a:t>раскислены</a:t>
            </a:r>
            <a:r>
              <a:rPr lang="ru-RU" dirty="0"/>
              <a:t>);</a:t>
            </a:r>
          </a:p>
          <a:p>
            <a:pPr lvl="1"/>
            <a:r>
              <a:rPr lang="ru-RU" dirty="0"/>
              <a:t>У12 - углеродистая инструментальная, качественная сталь, </a:t>
            </a:r>
            <a:r>
              <a:rPr lang="ru-RU" dirty="0" smtClean="0"/>
              <a:t>содержит </a:t>
            </a:r>
            <a:r>
              <a:rPr lang="ru-RU" dirty="0"/>
              <a:t>1,2% </a:t>
            </a:r>
            <a:r>
              <a:rPr lang="ru-RU" dirty="0" smtClean="0"/>
              <a:t>С, спокойная;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71255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2800" b="1" cap="small" dirty="0">
                <a:solidFill>
                  <a:prstClr val="black"/>
                </a:solidFill>
              </a:rPr>
              <a:t>Маркировка стали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fontScale="62500" lnSpcReduction="20000"/>
          </a:bodyPr>
          <a:lstStyle/>
          <a:p>
            <a:r>
              <a:rPr lang="ru-RU" b="1" u="sng" dirty="0" smtClean="0"/>
              <a:t>Легированная качественная</a:t>
            </a:r>
          </a:p>
          <a:p>
            <a:r>
              <a:rPr lang="ru-RU" dirty="0" smtClean="0"/>
              <a:t>Легирующие </a:t>
            </a:r>
            <a:r>
              <a:rPr lang="ru-RU" dirty="0"/>
              <a:t>элементы, входящие в состав стали, обозначают русскими буквами:</a:t>
            </a:r>
          </a:p>
          <a:p>
            <a:pPr marL="0" indent="0">
              <a:buNone/>
            </a:pPr>
            <a:r>
              <a:rPr lang="ru-RU" dirty="0" smtClean="0"/>
              <a:t>А </a:t>
            </a:r>
            <a:r>
              <a:rPr lang="ru-RU" dirty="0"/>
              <a:t>– азот	</a:t>
            </a:r>
            <a:r>
              <a:rPr lang="ru-RU" dirty="0" smtClean="0"/>
              <a:t>        К </a:t>
            </a:r>
            <a:r>
              <a:rPr lang="ru-RU" dirty="0"/>
              <a:t>– кобальт	</a:t>
            </a:r>
            <a:r>
              <a:rPr lang="ru-RU" dirty="0" smtClean="0"/>
              <a:t>    Т </a:t>
            </a:r>
            <a:r>
              <a:rPr lang="ru-RU" dirty="0"/>
              <a:t>– </a:t>
            </a:r>
            <a:r>
              <a:rPr lang="ru-RU" dirty="0" smtClean="0"/>
              <a:t>титан </a:t>
            </a:r>
            <a:r>
              <a:rPr lang="ru-RU" dirty="0"/>
              <a:t>	Б – ниобий	М – молибден </a:t>
            </a:r>
            <a:r>
              <a:rPr lang="ru-RU" dirty="0" smtClean="0"/>
              <a:t>      </a:t>
            </a:r>
          </a:p>
          <a:p>
            <a:pPr marL="0" indent="0">
              <a:buNone/>
            </a:pPr>
            <a:r>
              <a:rPr lang="ru-RU" dirty="0" smtClean="0"/>
              <a:t>Ф- ванадий  В </a:t>
            </a:r>
            <a:r>
              <a:rPr lang="ru-RU" dirty="0"/>
              <a:t>– </a:t>
            </a:r>
            <a:r>
              <a:rPr lang="ru-RU" dirty="0" smtClean="0"/>
              <a:t>вольфрам   Н </a:t>
            </a:r>
            <a:r>
              <a:rPr lang="ru-RU" dirty="0"/>
              <a:t>– никель	Х – хром	</a:t>
            </a:r>
            <a:r>
              <a:rPr lang="ru-RU" dirty="0" smtClean="0"/>
              <a:t> Г </a:t>
            </a:r>
            <a:r>
              <a:rPr lang="ru-RU" dirty="0"/>
              <a:t>– марганец </a:t>
            </a:r>
          </a:p>
          <a:p>
            <a:pPr marL="0" indent="0">
              <a:buNone/>
            </a:pPr>
            <a:r>
              <a:rPr lang="ru-RU" dirty="0"/>
              <a:t>П – </a:t>
            </a:r>
            <a:r>
              <a:rPr lang="ru-RU" dirty="0" smtClean="0"/>
              <a:t>фосфор  Ц </a:t>
            </a:r>
            <a:r>
              <a:rPr lang="ru-RU" dirty="0"/>
              <a:t>– </a:t>
            </a:r>
            <a:r>
              <a:rPr lang="ru-RU" dirty="0" smtClean="0"/>
              <a:t>цирконий   Д </a:t>
            </a:r>
            <a:r>
              <a:rPr lang="ru-RU" dirty="0"/>
              <a:t>– медь	Р – бор		Ю – алюминий</a:t>
            </a:r>
          </a:p>
          <a:p>
            <a:pPr marL="0" indent="0">
              <a:buNone/>
            </a:pPr>
            <a:r>
              <a:rPr lang="ru-RU" dirty="0"/>
              <a:t>Е – </a:t>
            </a:r>
            <a:r>
              <a:rPr lang="ru-RU" dirty="0" smtClean="0"/>
              <a:t>селен      С </a:t>
            </a:r>
            <a:r>
              <a:rPr lang="ru-RU" dirty="0"/>
              <a:t>– кремний	</a:t>
            </a:r>
            <a:r>
              <a:rPr lang="ru-RU" dirty="0" smtClean="0"/>
              <a:t>    Ч </a:t>
            </a:r>
            <a:r>
              <a:rPr lang="ru-RU" dirty="0"/>
              <a:t>– редкоземельные металлы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dirty="0" smtClean="0"/>
              <a:t>Если </a:t>
            </a:r>
            <a:r>
              <a:rPr lang="ru-RU" dirty="0"/>
              <a:t>после буквы, обозначающей легирующий элемент, стоит цифра, то она указывает содержание этого элемента в процентах. Если цифры нет, то сталь содержит 0,8-1,5% легирующего элемента, за исключением молибдена и ванадия (содержание которых в </a:t>
            </a:r>
            <a:r>
              <a:rPr lang="ru-RU" dirty="0" smtClean="0"/>
              <a:t>сталях </a:t>
            </a:r>
            <a:r>
              <a:rPr lang="ru-RU" dirty="0"/>
              <a:t>обычно до 0,2-0,3%), а также бора (в стали с буквой Р его должно быть не менее 0,0010%).</a:t>
            </a:r>
          </a:p>
          <a:p>
            <a:r>
              <a:rPr lang="ru-RU" sz="3800" dirty="0"/>
              <a:t>Примеры:</a:t>
            </a:r>
          </a:p>
          <a:p>
            <a:pPr lvl="1"/>
            <a:r>
              <a:rPr lang="ru-RU" sz="3200" b="1" dirty="0" smtClean="0"/>
              <a:t>14Г2</a:t>
            </a:r>
            <a:r>
              <a:rPr lang="ru-RU" sz="3200" dirty="0" smtClean="0"/>
              <a:t> </a:t>
            </a:r>
            <a:r>
              <a:rPr lang="ru-RU" sz="3200" dirty="0"/>
              <a:t>– низко  легированная  качественная  сталь,  спокойная,  содержит приблизительно </a:t>
            </a:r>
            <a:r>
              <a:rPr lang="ru-RU" sz="3200" dirty="0" smtClean="0"/>
              <a:t>0,14</a:t>
            </a:r>
            <a:r>
              <a:rPr lang="ru-RU" sz="3200" dirty="0"/>
              <a:t>% углерода и до 2,0% марганца. </a:t>
            </a:r>
          </a:p>
          <a:p>
            <a:pPr lvl="1"/>
            <a:r>
              <a:rPr lang="ru-RU" sz="3200" b="1" dirty="0"/>
              <a:t>03Х16Н15М3Б</a:t>
            </a:r>
            <a:r>
              <a:rPr lang="ru-RU" sz="3200" dirty="0"/>
              <a:t> - высоко легированная качественная сталь, спокойная содержит 0,03% </a:t>
            </a:r>
            <a:r>
              <a:rPr lang="en-US" sz="3200" dirty="0" smtClean="0"/>
              <a:t>C</a:t>
            </a:r>
            <a:r>
              <a:rPr lang="ru-RU" sz="3200" dirty="0" smtClean="0"/>
              <a:t>; </a:t>
            </a:r>
            <a:r>
              <a:rPr lang="ru-RU" sz="3200" dirty="0"/>
              <a:t>16,0% </a:t>
            </a:r>
            <a:r>
              <a:rPr lang="en-US" sz="3200" dirty="0" smtClean="0"/>
              <a:t>Cr</a:t>
            </a:r>
            <a:r>
              <a:rPr lang="ru-RU" sz="3200" dirty="0" smtClean="0"/>
              <a:t>; </a:t>
            </a:r>
            <a:r>
              <a:rPr lang="ru-RU" sz="3200" dirty="0"/>
              <a:t>15,0% </a:t>
            </a:r>
            <a:r>
              <a:rPr lang="en-US" sz="3200" dirty="0" smtClean="0"/>
              <a:t>Ni</a:t>
            </a:r>
            <a:r>
              <a:rPr lang="ru-RU" sz="3200" dirty="0" smtClean="0"/>
              <a:t>; </a:t>
            </a:r>
            <a:r>
              <a:rPr lang="ru-RU" sz="3200" dirty="0"/>
              <a:t>до </a:t>
            </a:r>
            <a:r>
              <a:rPr lang="ru-RU" sz="3200" dirty="0" smtClean="0"/>
              <a:t>0,З% Мо; </a:t>
            </a:r>
            <a:r>
              <a:rPr lang="ru-RU" sz="3200" dirty="0"/>
              <a:t>до 1,0% </a:t>
            </a:r>
            <a:r>
              <a:rPr lang="en-US" sz="3200" dirty="0" err="1"/>
              <a:t>Nb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27096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2800" b="1" cap="small" dirty="0">
                <a:solidFill>
                  <a:prstClr val="black"/>
                </a:solidFill>
              </a:rPr>
              <a:t>Маркировка стали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r>
              <a:rPr lang="ru-RU" i="1" u="sng" dirty="0"/>
              <a:t>Высококачественные и особовысококачественные стали.</a:t>
            </a:r>
            <a:endParaRPr lang="ru-RU" dirty="0"/>
          </a:p>
          <a:p>
            <a:r>
              <a:rPr lang="ru-RU" dirty="0"/>
              <a:t>Маркируют, так же как и качественные, но в конце марки высококачественной стали ставят букву А, (эта буква в середине марочного обозначения указывает на наличие  азота,  специально  введённого  в  сталь),  а  после  марки особовысококачественной - через тире букву "Ш". </a:t>
            </a:r>
          </a:p>
          <a:p>
            <a:r>
              <a:rPr lang="ru-RU" dirty="0"/>
              <a:t>Например:</a:t>
            </a:r>
          </a:p>
          <a:p>
            <a:pPr lvl="1"/>
            <a:r>
              <a:rPr lang="ru-RU" dirty="0" smtClean="0"/>
              <a:t>У8А </a:t>
            </a:r>
            <a:r>
              <a:rPr lang="ru-RU" dirty="0"/>
              <a:t>- углеродистая инструментальная </a:t>
            </a:r>
            <a:r>
              <a:rPr lang="ru-RU" dirty="0" smtClean="0"/>
              <a:t>высококачественная </a:t>
            </a:r>
            <a:r>
              <a:rPr lang="ru-RU" dirty="0"/>
              <a:t>сталь, содержащая 0,8% углерода;</a:t>
            </a:r>
          </a:p>
          <a:p>
            <a:pPr lvl="1"/>
            <a:r>
              <a:rPr lang="ru-RU" dirty="0" smtClean="0"/>
              <a:t>30ХГС-Ш </a:t>
            </a:r>
            <a:r>
              <a:rPr lang="ru-RU" dirty="0"/>
              <a:t>– особовысококачественная среднелегированная сталь, содержащая 0,30% углерода и от 0,8 до 1,5% хрома, марганца и кремния каждого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6473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800" b="1" cap="small" dirty="0">
                <a:solidFill>
                  <a:prstClr val="black"/>
                </a:solidFill>
              </a:rPr>
              <a:t>Маркировка </a:t>
            </a:r>
            <a:r>
              <a:rPr lang="ru-RU" sz="2800" b="1" cap="small" dirty="0" smtClean="0">
                <a:solidFill>
                  <a:prstClr val="black"/>
                </a:solidFill>
              </a:rPr>
              <a:t>стали</a:t>
            </a:r>
            <a:br>
              <a:rPr lang="ru-RU" sz="2800" b="1" cap="small" dirty="0" smtClean="0">
                <a:solidFill>
                  <a:prstClr val="black"/>
                </a:solidFill>
              </a:rPr>
            </a:br>
            <a:r>
              <a:rPr lang="ru-RU" sz="2800" b="1" cap="small" dirty="0" smtClean="0">
                <a:solidFill>
                  <a:prstClr val="black"/>
                </a:solidFill>
              </a:rPr>
              <a:t>Отдельные </a:t>
            </a:r>
            <a:r>
              <a:rPr lang="ru-RU" sz="2800" b="1" cap="small" dirty="0">
                <a:solidFill>
                  <a:prstClr val="black"/>
                </a:solidFill>
              </a:rPr>
              <a:t>группы сталей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r>
              <a:rPr lang="ru-RU" b="1" u="sng" dirty="0"/>
              <a:t>Шарикоподшипниковые стали</a:t>
            </a:r>
            <a:r>
              <a:rPr lang="ru-RU" b="1" dirty="0"/>
              <a:t> </a:t>
            </a:r>
            <a:r>
              <a:rPr lang="ru-RU" dirty="0"/>
              <a:t>маркируют буквами "ШХ", после которых указывают содержание хрома в десятых долях процента:</a:t>
            </a:r>
          </a:p>
          <a:p>
            <a:pPr lvl="1"/>
            <a:r>
              <a:rPr lang="ru-RU" dirty="0"/>
              <a:t>ШХ6 - шарикоподшипниковая сталь, содержащая 0,6% хрома;</a:t>
            </a:r>
          </a:p>
          <a:p>
            <a:pPr lvl="1"/>
            <a:r>
              <a:rPr lang="ru-RU" dirty="0"/>
              <a:t>ШХ15ГС - шарикоподшипниковая сталь, содержащая 1,5% хрома и от 0,8 до 1,5% марганца и кремния.</a:t>
            </a:r>
          </a:p>
          <a:p>
            <a:r>
              <a:rPr lang="ru-RU" b="1" u="sng" dirty="0"/>
              <a:t>Быстрорежущие стали</a:t>
            </a:r>
            <a:r>
              <a:rPr lang="ru-RU" b="1" dirty="0"/>
              <a:t> </a:t>
            </a:r>
            <a:r>
              <a:rPr lang="ru-RU" dirty="0"/>
              <a:t>(сложнолегированные) обозначают буквой "Р", следующая за ней цифра указывает на процентное содержание в ней вольфрама:</a:t>
            </a:r>
          </a:p>
          <a:p>
            <a:pPr lvl="1"/>
            <a:r>
              <a:rPr lang="ru-RU" dirty="0"/>
              <a:t>Р18-быстрорежущая сталь, содержащая 18,0% вольфрама;</a:t>
            </a:r>
          </a:p>
          <a:p>
            <a:pPr lvl="1"/>
            <a:r>
              <a:rPr lang="ru-RU" dirty="0"/>
              <a:t>Р6М5К5-быстрорежущая сталь, содержащая 6,0% вольфрама 5,0% молибдена 5,0% </a:t>
            </a:r>
            <a:r>
              <a:rPr lang="ru-RU" dirty="0" err="1"/>
              <a:t>кобольта</a:t>
            </a:r>
            <a:r>
              <a:rPr lang="ru-RU" dirty="0"/>
              <a:t>.</a:t>
            </a:r>
          </a:p>
          <a:p>
            <a:r>
              <a:rPr lang="ru-RU" b="1" u="sng" dirty="0"/>
              <a:t>Автоматные стали</a:t>
            </a:r>
            <a:r>
              <a:rPr lang="ru-RU" b="1" dirty="0"/>
              <a:t> </a:t>
            </a:r>
            <a:r>
              <a:rPr lang="ru-RU" dirty="0"/>
              <a:t>обозначают буквой "А" и цифрой, указывающей среднее содержание углерода в сотых долях процента:</a:t>
            </a:r>
          </a:p>
          <a:p>
            <a:pPr lvl="1"/>
            <a:r>
              <a:rPr lang="ru-RU" dirty="0"/>
              <a:t>А12 - автоматная сталь, содержащая 0,12% углерода (все автоматные стали имеют повышенное содержание серы и фосфора);</a:t>
            </a:r>
          </a:p>
          <a:p>
            <a:pPr lvl="1"/>
            <a:r>
              <a:rPr lang="ru-RU" dirty="0"/>
              <a:t>А40Г - автоматная сталь с 0,40% углерода и повышенным до 1,5% содержанием марганца.</a:t>
            </a:r>
          </a:p>
        </p:txBody>
      </p:sp>
    </p:spTree>
    <p:extLst>
      <p:ext uri="{BB962C8B-B14F-4D97-AF65-F5344CB8AC3E}">
        <p14:creationId xmlns:p14="http://schemas.microsoft.com/office/powerpoint/2010/main" xmlns="" val="31933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СТАЛЬ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Сталь это сплав </a:t>
            </a:r>
            <a:r>
              <a:rPr lang="ru-RU" dirty="0"/>
              <a:t>железа с углеродом, </a:t>
            </a:r>
            <a:r>
              <a:rPr lang="ru-RU" dirty="0" smtClean="0"/>
              <a:t>с </a:t>
            </a:r>
            <a:r>
              <a:rPr lang="ru-RU" dirty="0"/>
              <a:t>содержанием </a:t>
            </a:r>
            <a:r>
              <a:rPr lang="ru-RU" dirty="0" smtClean="0"/>
              <a:t>углерода до </a:t>
            </a:r>
            <a:r>
              <a:rPr lang="ru-RU" dirty="0"/>
              <a:t>2,14</a:t>
            </a:r>
            <a:r>
              <a:rPr lang="ru-RU" dirty="0" smtClean="0"/>
              <a:t>%. </a:t>
            </a:r>
          </a:p>
          <a:p>
            <a:r>
              <a:rPr lang="ru-RU" dirty="0" smtClean="0"/>
              <a:t>Кроме углерода </a:t>
            </a:r>
            <a:r>
              <a:rPr lang="ru-RU" dirty="0"/>
              <a:t>в состав сплава обычно входят марганец, кремний, сера и </a:t>
            </a:r>
            <a:r>
              <a:rPr lang="ru-RU" dirty="0" smtClean="0"/>
              <a:t>фосфор.</a:t>
            </a:r>
          </a:p>
          <a:p>
            <a:r>
              <a:rPr lang="ru-RU" dirty="0" smtClean="0"/>
              <a:t>Для </a:t>
            </a:r>
            <a:r>
              <a:rPr lang="ru-RU" dirty="0"/>
              <a:t>улучшения физико-химических свойств </a:t>
            </a:r>
            <a:r>
              <a:rPr lang="ru-RU" dirty="0" smtClean="0"/>
              <a:t>в сталь </a:t>
            </a:r>
            <a:r>
              <a:rPr lang="ru-RU" dirty="0"/>
              <a:t>могут быть введены </a:t>
            </a:r>
            <a:r>
              <a:rPr lang="ru-RU" dirty="0" smtClean="0"/>
              <a:t>специально и другие </a:t>
            </a:r>
            <a:r>
              <a:rPr lang="ru-RU" dirty="0"/>
              <a:t>элементы </a:t>
            </a:r>
            <a:r>
              <a:rPr lang="ru-RU" dirty="0" smtClean="0"/>
              <a:t>(легирующие).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7541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small" dirty="0" smtClean="0"/>
              <a:t>Классификация стали</a:t>
            </a:r>
            <a:endParaRPr lang="ru-RU" cap="small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способу производства</a:t>
            </a:r>
          </a:p>
          <a:p>
            <a:r>
              <a:rPr lang="ru-RU" dirty="0" smtClean="0"/>
              <a:t>По </a:t>
            </a:r>
            <a:r>
              <a:rPr lang="ru-RU" dirty="0"/>
              <a:t>назначению </a:t>
            </a:r>
            <a:endParaRPr lang="ru-RU" dirty="0" smtClean="0"/>
          </a:p>
          <a:p>
            <a:r>
              <a:rPr lang="ru-RU" dirty="0" smtClean="0"/>
              <a:t>По химическому составу</a:t>
            </a:r>
          </a:p>
          <a:p>
            <a:r>
              <a:rPr lang="ru-RU" dirty="0" smtClean="0"/>
              <a:t>По качеству</a:t>
            </a:r>
          </a:p>
          <a:p>
            <a:r>
              <a:rPr lang="ru-RU" dirty="0" smtClean="0"/>
              <a:t>По степени </a:t>
            </a:r>
            <a:r>
              <a:rPr lang="ru-RU" dirty="0" err="1" smtClean="0"/>
              <a:t>раскисленности</a:t>
            </a:r>
            <a:endParaRPr lang="ru-RU" dirty="0" smtClean="0"/>
          </a:p>
          <a:p>
            <a:r>
              <a:rPr lang="ru-RU" dirty="0" smtClean="0"/>
              <a:t>По структуре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483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 способу производства сталь может быть: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Конвертерная</a:t>
            </a:r>
          </a:p>
          <a:p>
            <a:r>
              <a:rPr lang="ru-RU" dirty="0" smtClean="0"/>
              <a:t>Мартеновская</a:t>
            </a:r>
          </a:p>
          <a:p>
            <a:r>
              <a:rPr lang="ru-RU" dirty="0" smtClean="0"/>
              <a:t>Электросталь</a:t>
            </a:r>
          </a:p>
          <a:p>
            <a:r>
              <a:rPr lang="ru-RU" dirty="0" smtClean="0"/>
              <a:t>Электрошлакового переплава</a:t>
            </a:r>
          </a:p>
          <a:p>
            <a:r>
              <a:rPr lang="ru-RU" dirty="0" smtClean="0"/>
              <a:t>Полученная другими способами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7165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32656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По назначению стали бывают:</a:t>
            </a:r>
          </a:p>
          <a:p>
            <a:pPr lvl="0"/>
            <a:r>
              <a:rPr lang="ru-RU" sz="2800" u="sng" dirty="0"/>
              <a:t>конструкционные,</a:t>
            </a:r>
            <a:r>
              <a:rPr lang="ru-RU" sz="2800" dirty="0"/>
              <a:t> предназначенные для изготовления строительных и машиностроительных изделий.</a:t>
            </a:r>
          </a:p>
          <a:p>
            <a:pPr lvl="0"/>
            <a:r>
              <a:rPr lang="ru-RU" sz="2800" u="sng" dirty="0"/>
              <a:t>Инструментальные,</a:t>
            </a:r>
            <a:r>
              <a:rPr lang="ru-RU" sz="2800" dirty="0"/>
              <a:t> из которых изготовляют режущий, мерительный, штамповый и прочие инструменты. Эти стали содержат более 0,65% углерода.</a:t>
            </a:r>
          </a:p>
          <a:p>
            <a:pPr lvl="0"/>
            <a:r>
              <a:rPr lang="ru-RU" sz="2800" u="sng" dirty="0"/>
              <a:t>С особыми физическими свойствами,</a:t>
            </a:r>
            <a:r>
              <a:rPr lang="ru-RU" sz="2800" dirty="0"/>
              <a:t> например, с определенными магнитными характеристиками или малым коэффициентом линейного </a:t>
            </a:r>
            <a:r>
              <a:rPr lang="ru-RU" sz="2800" dirty="0" smtClean="0"/>
              <a:t>расширения, </a:t>
            </a:r>
            <a:r>
              <a:rPr lang="ru-RU" sz="2800" dirty="0"/>
              <a:t>электротехническая </a:t>
            </a:r>
            <a:r>
              <a:rPr lang="ru-RU" sz="2800" dirty="0" smtClean="0"/>
              <a:t>сталь.</a:t>
            </a:r>
            <a:endParaRPr lang="ru-RU" sz="2800" dirty="0"/>
          </a:p>
          <a:p>
            <a:r>
              <a:rPr lang="ru-RU" sz="2800" u="sng" dirty="0"/>
              <a:t>С особыми химическими свойствами,</a:t>
            </a:r>
            <a:r>
              <a:rPr lang="ru-RU" sz="2800" dirty="0"/>
              <a:t> например, нержавеющие, жаростойкие или жаропрочные стали.</a:t>
            </a:r>
          </a:p>
        </p:txBody>
      </p:sp>
    </p:spTree>
    <p:extLst>
      <p:ext uri="{BB962C8B-B14F-4D97-AF65-F5344CB8AC3E}">
        <p14:creationId xmlns:p14="http://schemas.microsoft.com/office/powerpoint/2010/main" xmlns="" val="864601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зависимости от химического состава различают стали углеродистые </a:t>
            </a:r>
            <a:r>
              <a:rPr lang="ru-RU" sz="2400" dirty="0" smtClean="0"/>
              <a:t>и легированные.</a:t>
            </a:r>
          </a:p>
          <a:p>
            <a:r>
              <a:rPr lang="ru-RU" sz="2400" b="1" dirty="0" smtClean="0"/>
              <a:t>Углеродистые </a:t>
            </a:r>
            <a:r>
              <a:rPr lang="ru-RU" sz="2400" b="1" dirty="0"/>
              <a:t>стали </a:t>
            </a:r>
            <a:r>
              <a:rPr lang="ru-RU" sz="2400" dirty="0" smtClean="0"/>
              <a:t>подразделяют на:</a:t>
            </a:r>
            <a:endParaRPr lang="ru-RU" sz="2400" dirty="0"/>
          </a:p>
          <a:p>
            <a:r>
              <a:rPr lang="ru-RU" sz="2400" dirty="0"/>
              <a:t>A) </a:t>
            </a:r>
            <a:r>
              <a:rPr lang="ru-RU" sz="2400" u="sng" dirty="0" smtClean="0"/>
              <a:t>низкоуглеродистые</a:t>
            </a:r>
            <a:r>
              <a:rPr lang="ru-RU" sz="2400" dirty="0" smtClean="0"/>
              <a:t>, </a:t>
            </a:r>
            <a:r>
              <a:rPr lang="ru-RU" sz="2400" dirty="0"/>
              <a:t>т. е. содержащими углерода менее 0,25%;</a:t>
            </a:r>
          </a:p>
          <a:p>
            <a:r>
              <a:rPr lang="ru-RU" sz="2400" dirty="0"/>
              <a:t>Б) </a:t>
            </a:r>
            <a:r>
              <a:rPr lang="ru-RU" sz="2400" u="sng" dirty="0" smtClean="0"/>
              <a:t>среднеуглеродистые,</a:t>
            </a:r>
            <a:r>
              <a:rPr lang="ru-RU" sz="2400" dirty="0" smtClean="0"/>
              <a:t> </a:t>
            </a:r>
            <a:r>
              <a:rPr lang="ru-RU" sz="2400" dirty="0"/>
              <a:t>содержание углерода составляет 0,25-0,60%</a:t>
            </a:r>
          </a:p>
          <a:p>
            <a:r>
              <a:rPr lang="ru-RU" sz="2400" u="sng" dirty="0"/>
              <a:t>B) </a:t>
            </a:r>
            <a:r>
              <a:rPr lang="ru-RU" sz="2400" u="sng" dirty="0" smtClean="0"/>
              <a:t>высокоуглеродистые,</a:t>
            </a:r>
            <a:r>
              <a:rPr lang="ru-RU" sz="2400" dirty="0" smtClean="0"/>
              <a:t> </a:t>
            </a:r>
            <a:r>
              <a:rPr lang="ru-RU" sz="2400" dirty="0"/>
              <a:t>в которых концентрация углерода превышает 0,60% </a:t>
            </a:r>
            <a:r>
              <a:rPr lang="ru-RU" sz="2400" dirty="0" smtClean="0"/>
              <a:t>.</a:t>
            </a:r>
          </a:p>
          <a:p>
            <a:r>
              <a:rPr lang="ru-RU" sz="2400" b="1" dirty="0" smtClean="0"/>
              <a:t>Легированные </a:t>
            </a:r>
            <a:r>
              <a:rPr lang="ru-RU" sz="2400" b="1" dirty="0"/>
              <a:t>стали</a:t>
            </a:r>
            <a:r>
              <a:rPr lang="ru-RU" sz="2400" dirty="0"/>
              <a:t> подразделяют на:</a:t>
            </a:r>
          </a:p>
          <a:p>
            <a:r>
              <a:rPr lang="ru-RU" sz="2400" dirty="0"/>
              <a:t>а) </a:t>
            </a:r>
            <a:r>
              <a:rPr lang="ru-RU" sz="2400" u="sng" dirty="0" smtClean="0"/>
              <a:t>низколегированные</a:t>
            </a:r>
            <a:r>
              <a:rPr lang="ru-RU" sz="2400" dirty="0" smtClean="0"/>
              <a:t>, </a:t>
            </a:r>
            <a:r>
              <a:rPr lang="ru-RU" sz="2400" dirty="0"/>
              <a:t>содержание легирующих элементов до 2,5%</a:t>
            </a:r>
          </a:p>
          <a:p>
            <a:r>
              <a:rPr lang="ru-RU" sz="2400" dirty="0"/>
              <a:t>б) </a:t>
            </a:r>
            <a:r>
              <a:rPr lang="ru-RU" sz="2400" u="sng" dirty="0"/>
              <a:t>среднелегированные</a:t>
            </a:r>
            <a:r>
              <a:rPr lang="ru-RU" sz="2400" dirty="0"/>
              <a:t>, в их состав входят от 2,5 до 10% легирующих элементов;</a:t>
            </a:r>
          </a:p>
          <a:p>
            <a:r>
              <a:rPr lang="ru-RU" sz="2400" dirty="0"/>
              <a:t>в) </a:t>
            </a:r>
            <a:r>
              <a:rPr lang="ru-RU" sz="2400" u="sng" dirty="0"/>
              <a:t>высоколегированные,</a:t>
            </a:r>
            <a:r>
              <a:rPr lang="ru-RU" sz="2400" dirty="0"/>
              <a:t> которые содержат свыше 10% легирующих элементов.</a:t>
            </a:r>
          </a:p>
        </p:txBody>
      </p:sp>
    </p:spTree>
    <p:extLst>
      <p:ext uri="{BB962C8B-B14F-4D97-AF65-F5344CB8AC3E}">
        <p14:creationId xmlns:p14="http://schemas.microsoft.com/office/powerpoint/2010/main" xmlns="" val="259281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В зависимости от содержания вредных примесей: </a:t>
            </a:r>
            <a:r>
              <a:rPr lang="ru-RU" sz="3200" b="1" dirty="0"/>
              <a:t>серы и </a:t>
            </a:r>
            <a:r>
              <a:rPr lang="ru-RU" sz="3200" b="1" dirty="0" smtClean="0"/>
              <a:t>фосфора </a:t>
            </a:r>
            <a:r>
              <a:rPr lang="ru-RU" sz="3200" dirty="0" smtClean="0"/>
              <a:t>- стали </a:t>
            </a:r>
            <a:r>
              <a:rPr lang="ru-RU" sz="3200" dirty="0"/>
              <a:t>подразделяют </a:t>
            </a:r>
            <a:r>
              <a:rPr lang="ru-RU" sz="3200" dirty="0" smtClean="0"/>
              <a:t>по качеству на:</a:t>
            </a:r>
            <a:endParaRPr lang="ru-RU" sz="3200" dirty="0"/>
          </a:p>
          <a:p>
            <a:pPr lvl="0"/>
            <a:r>
              <a:rPr lang="ru-RU" sz="3200" u="sng" dirty="0"/>
              <a:t>Стали обыкновенного качества</a:t>
            </a:r>
            <a:r>
              <a:rPr lang="ru-RU" sz="3200" dirty="0"/>
              <a:t>, </a:t>
            </a:r>
            <a:r>
              <a:rPr lang="ru-RU" sz="3200" dirty="0" smtClean="0"/>
              <a:t>содержат </a:t>
            </a:r>
            <a:r>
              <a:rPr lang="ru-RU" sz="3200" dirty="0"/>
              <a:t>до </a:t>
            </a:r>
            <a:r>
              <a:rPr lang="ru-RU" sz="3200" dirty="0" smtClean="0"/>
              <a:t>0,06</a:t>
            </a:r>
            <a:r>
              <a:rPr lang="ru-RU" sz="3200" dirty="0"/>
              <a:t>% серы и до </a:t>
            </a:r>
            <a:r>
              <a:rPr lang="ru-RU" sz="3200" dirty="0" smtClean="0"/>
              <a:t>0,07% </a:t>
            </a:r>
            <a:r>
              <a:rPr lang="ru-RU" sz="3200" dirty="0"/>
              <a:t>фосфора.</a:t>
            </a:r>
          </a:p>
          <a:p>
            <a:pPr lvl="0"/>
            <a:r>
              <a:rPr lang="ru-RU" sz="3200" u="sng" dirty="0"/>
              <a:t>Качественные</a:t>
            </a:r>
            <a:r>
              <a:rPr lang="ru-RU" sz="3200" dirty="0"/>
              <a:t> - до 0,035% серы и фосфора </a:t>
            </a:r>
            <a:r>
              <a:rPr lang="ru-RU" sz="3200" dirty="0" smtClean="0"/>
              <a:t>каждого</a:t>
            </a:r>
            <a:endParaRPr lang="ru-RU" sz="3200" dirty="0"/>
          </a:p>
          <a:p>
            <a:pPr lvl="0"/>
            <a:r>
              <a:rPr lang="ru-RU" sz="3200" u="sng" dirty="0"/>
              <a:t>Высококачественные</a:t>
            </a:r>
            <a:r>
              <a:rPr lang="ru-RU" sz="3200" dirty="0"/>
              <a:t> - до </a:t>
            </a:r>
            <a:r>
              <a:rPr lang="ru-RU" sz="3200" dirty="0" smtClean="0"/>
              <a:t>0,025</a:t>
            </a:r>
            <a:r>
              <a:rPr lang="ru-RU" sz="3200" dirty="0"/>
              <a:t>% серы и </a:t>
            </a:r>
            <a:r>
              <a:rPr lang="ru-RU" sz="3200" dirty="0" smtClean="0"/>
              <a:t>фосфора каждого.</a:t>
            </a:r>
            <a:endParaRPr lang="ru-RU" sz="3200" dirty="0"/>
          </a:p>
          <a:p>
            <a:pPr lvl="0"/>
            <a:r>
              <a:rPr lang="ru-RU" sz="3200" u="sng" dirty="0" smtClean="0"/>
              <a:t>Особовысококачественные </a:t>
            </a:r>
            <a:r>
              <a:rPr lang="ru-RU" sz="3200" dirty="0" smtClean="0"/>
              <a:t>- </a:t>
            </a:r>
            <a:r>
              <a:rPr lang="ru-RU" sz="3200" dirty="0"/>
              <a:t>до 0,025% фосфора и до 0,015% серы.</a:t>
            </a:r>
          </a:p>
        </p:txBody>
      </p:sp>
    </p:spTree>
    <p:extLst>
      <p:ext uri="{BB962C8B-B14F-4D97-AF65-F5344CB8AC3E}">
        <p14:creationId xmlns:p14="http://schemas.microsoft.com/office/powerpoint/2010/main" xmlns="" val="3284139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/>
              <a:t>В зависимости от степени </a:t>
            </a:r>
            <a:r>
              <a:rPr lang="ru-RU" sz="2800" dirty="0" err="1" smtClean="0"/>
              <a:t>раскисленности</a:t>
            </a:r>
            <a:r>
              <a:rPr lang="ru-RU" sz="2800" dirty="0" smtClean="0"/>
              <a:t>, т.е. от содержания </a:t>
            </a:r>
            <a:r>
              <a:rPr lang="ru-RU" sz="2800" dirty="0" err="1" smtClean="0"/>
              <a:t>кисорода</a:t>
            </a:r>
            <a:r>
              <a:rPr lang="ru-RU" sz="2800" dirty="0" smtClean="0"/>
              <a:t>, стали подразделяют на:</a:t>
            </a:r>
          </a:p>
          <a:p>
            <a:pPr lvl="0"/>
            <a:r>
              <a:rPr lang="ru-RU" sz="2800" b="1" u="sng" dirty="0" smtClean="0"/>
              <a:t>Кипящие </a:t>
            </a:r>
            <a:r>
              <a:rPr lang="ru-RU" sz="2800" dirty="0" smtClean="0"/>
              <a:t>– содержат до 0,05% кремния и 0,04-0,06% марганца, </a:t>
            </a:r>
            <a:r>
              <a:rPr lang="ru-RU" sz="2800" dirty="0"/>
              <a:t>маркируются буквами «</a:t>
            </a:r>
            <a:r>
              <a:rPr lang="ru-RU" sz="2800" b="1" dirty="0" smtClean="0"/>
              <a:t>КП»</a:t>
            </a:r>
            <a:r>
              <a:rPr lang="ru-RU" sz="2800" dirty="0" smtClean="0"/>
              <a:t>;</a:t>
            </a:r>
            <a:endParaRPr lang="ru-RU" sz="2800" u="sng" dirty="0" smtClean="0"/>
          </a:p>
          <a:p>
            <a:pPr lvl="0"/>
            <a:r>
              <a:rPr lang="ru-RU" sz="2800" b="1" u="sng" dirty="0" smtClean="0"/>
              <a:t>Полуспокойные </a:t>
            </a:r>
            <a:r>
              <a:rPr lang="ru-RU" sz="2800" dirty="0" smtClean="0"/>
              <a:t>– </a:t>
            </a:r>
            <a:r>
              <a:rPr lang="ru-RU" sz="2800" dirty="0"/>
              <a:t>содержат </a:t>
            </a:r>
            <a:r>
              <a:rPr lang="ru-RU" sz="2800" dirty="0" smtClean="0"/>
              <a:t>0,05-0,15 (0,17)% </a:t>
            </a:r>
            <a:r>
              <a:rPr lang="ru-RU" sz="2800" dirty="0"/>
              <a:t>кремния и </a:t>
            </a:r>
            <a:r>
              <a:rPr lang="ru-RU" sz="2800" dirty="0" smtClean="0"/>
              <a:t>0,25-0,80% марганца, маркируются </a:t>
            </a:r>
            <a:r>
              <a:rPr lang="ru-RU" sz="2800" dirty="0"/>
              <a:t>буквами «</a:t>
            </a:r>
            <a:r>
              <a:rPr lang="ru-RU" sz="2800" b="1" dirty="0" smtClean="0"/>
              <a:t>ПС»</a:t>
            </a:r>
            <a:r>
              <a:rPr lang="ru-RU" sz="2800" dirty="0" smtClean="0"/>
              <a:t>;</a:t>
            </a:r>
            <a:endParaRPr lang="ru-RU" sz="2800" u="sng" dirty="0" smtClean="0"/>
          </a:p>
          <a:p>
            <a:pPr lvl="0"/>
            <a:r>
              <a:rPr lang="ru-RU" sz="2800" b="1" u="sng" dirty="0" smtClean="0"/>
              <a:t>Спокойные</a:t>
            </a:r>
            <a:r>
              <a:rPr lang="ru-RU" sz="2800" dirty="0" smtClean="0"/>
              <a:t> </a:t>
            </a:r>
            <a:r>
              <a:rPr lang="ru-RU" sz="2800" dirty="0"/>
              <a:t>- содержат </a:t>
            </a:r>
            <a:r>
              <a:rPr lang="ru-RU" sz="2800" dirty="0" smtClean="0"/>
              <a:t>0,15-0,35 </a:t>
            </a:r>
            <a:r>
              <a:rPr lang="ru-RU" sz="2800" dirty="0"/>
              <a:t>(</a:t>
            </a:r>
            <a:r>
              <a:rPr lang="ru-RU" sz="2800" dirty="0" smtClean="0"/>
              <a:t>0,37</a:t>
            </a:r>
            <a:r>
              <a:rPr lang="ru-RU" sz="2800" dirty="0"/>
              <a:t>)% кремния и </a:t>
            </a:r>
            <a:r>
              <a:rPr lang="ru-RU" sz="2800" dirty="0" smtClean="0"/>
              <a:t>0,40-0,80% марганца маркируются </a:t>
            </a:r>
            <a:r>
              <a:rPr lang="ru-RU" sz="2800" dirty="0"/>
              <a:t>буквами </a:t>
            </a:r>
            <a:r>
              <a:rPr lang="ru-RU" sz="2800" dirty="0" smtClean="0"/>
              <a:t>«</a:t>
            </a:r>
            <a:r>
              <a:rPr lang="ru-RU" sz="2800" b="1" dirty="0" smtClean="0"/>
              <a:t>СП»</a:t>
            </a:r>
            <a:r>
              <a:rPr lang="ru-RU" sz="2800" dirty="0" smtClean="0"/>
              <a:t>. ".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455880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Сталь обыкновенного качества подразделяется еще и по поставкам на 3 группы:</a:t>
            </a:r>
          </a:p>
          <a:p>
            <a:pPr lvl="0"/>
            <a:r>
              <a:rPr lang="ru-RU" sz="2800" dirty="0"/>
              <a:t>сталь </a:t>
            </a:r>
            <a:r>
              <a:rPr lang="ru-RU" sz="2800" u="sng" dirty="0"/>
              <a:t>группы А</a:t>
            </a:r>
            <a:r>
              <a:rPr lang="ru-RU" sz="2800" dirty="0"/>
              <a:t> </a:t>
            </a:r>
            <a:r>
              <a:rPr lang="ru-RU" sz="2800" dirty="0" smtClean="0"/>
              <a:t>- поставляется </a:t>
            </a:r>
            <a:r>
              <a:rPr lang="ru-RU" sz="2800" dirty="0"/>
              <a:t>потребителям по механическим свойствам (такая сталь может иметь повышенное содержание серы или фосфора);</a:t>
            </a:r>
          </a:p>
          <a:p>
            <a:pPr lvl="0"/>
            <a:r>
              <a:rPr lang="ru-RU" sz="2800" dirty="0"/>
              <a:t>сталь </a:t>
            </a:r>
            <a:r>
              <a:rPr lang="ru-RU" sz="2800" u="sng" dirty="0"/>
              <a:t>группы Б </a:t>
            </a:r>
            <a:r>
              <a:rPr lang="ru-RU" sz="2800" dirty="0"/>
              <a:t>- по химическому составу;</a:t>
            </a:r>
          </a:p>
          <a:p>
            <a:pPr lvl="0"/>
            <a:r>
              <a:rPr lang="ru-RU" sz="2800" dirty="0"/>
              <a:t>сталь </a:t>
            </a:r>
            <a:r>
              <a:rPr lang="ru-RU" sz="2800" u="sng" dirty="0"/>
              <a:t>группы В</a:t>
            </a:r>
            <a:r>
              <a:rPr lang="ru-RU" sz="2800" dirty="0"/>
              <a:t> - с гарантированными механическими свойствами и химическим составом.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306162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зависимости от нормируемых показателей (предел прочности σ, относительное удлинение δ%, предел текучести </a:t>
            </a:r>
            <a:r>
              <a:rPr lang="ru-RU" sz="2400" dirty="0" err="1"/>
              <a:t>δ</a:t>
            </a:r>
            <a:r>
              <a:rPr lang="ru-RU" sz="2400" baseline="-25000" dirty="0" err="1"/>
              <a:t>т</a:t>
            </a:r>
            <a:r>
              <a:rPr lang="ru-RU" sz="2400" dirty="0"/>
              <a:t>, изгиб в холодном состоянии) сталь каждой группы делится на </a:t>
            </a:r>
            <a:r>
              <a:rPr lang="ru-RU" sz="2400" u="sng" dirty="0"/>
              <a:t>категории</a:t>
            </a:r>
            <a:r>
              <a:rPr lang="ru-RU" sz="2400" dirty="0"/>
              <a:t>, которые обозначаются арабскими цифрами.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1180894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1392</Words>
  <Application>Microsoft Office PowerPoint</Application>
  <PresentationFormat>Экран (4:3)</PresentationFormat>
  <Paragraphs>117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Металлургия стали это наука о способах получения стали с заданными свойствами в количествах, имеющих промышленное значение. </vt:lpstr>
      <vt:lpstr>СТАЛЬ</vt:lpstr>
      <vt:lpstr>Классификация стали</vt:lpstr>
      <vt:lpstr>По способу производства сталь может быть:</vt:lpstr>
      <vt:lpstr>Слайд 5</vt:lpstr>
      <vt:lpstr>Слайд 6</vt:lpstr>
      <vt:lpstr>Слайд 7</vt:lpstr>
      <vt:lpstr>Слайд 8</vt:lpstr>
      <vt:lpstr>Слайд 9</vt:lpstr>
      <vt:lpstr>Слайд 10</vt:lpstr>
      <vt:lpstr>Схема классификации и примеры маркировки конструкционных сталей по химическому составу</vt:lpstr>
      <vt:lpstr>Маркировка стали</vt:lpstr>
      <vt:lpstr>Маркировка стали</vt:lpstr>
      <vt:lpstr>Маркировка стали</vt:lpstr>
      <vt:lpstr>Маркировка стали</vt:lpstr>
      <vt:lpstr>Маркировка стали</vt:lpstr>
      <vt:lpstr>Маркировка стали Отдельные группы сталей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СТАЛЬ</dc:title>
  <dc:creator>User</dc:creator>
  <cp:lastModifiedBy>Frofessor N</cp:lastModifiedBy>
  <cp:revision>36</cp:revision>
  <dcterms:created xsi:type="dcterms:W3CDTF">2015-01-15T16:51:45Z</dcterms:created>
  <dcterms:modified xsi:type="dcterms:W3CDTF">2016-08-31T08:37:23Z</dcterms:modified>
</cp:coreProperties>
</file>